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24"/>
  </p:notesMasterIdLst>
  <p:sldIdLst>
    <p:sldId id="256" r:id="rId2"/>
    <p:sldId id="257" r:id="rId3"/>
    <p:sldId id="258" r:id="rId4"/>
    <p:sldId id="260" r:id="rId5"/>
    <p:sldId id="261" r:id="rId6"/>
    <p:sldId id="262" r:id="rId7"/>
    <p:sldId id="278" r:id="rId8"/>
    <p:sldId id="277" r:id="rId9"/>
    <p:sldId id="279" r:id="rId10"/>
    <p:sldId id="265" r:id="rId11"/>
    <p:sldId id="266" r:id="rId12"/>
    <p:sldId id="267" r:id="rId13"/>
    <p:sldId id="268" r:id="rId14"/>
    <p:sldId id="269" r:id="rId15"/>
    <p:sldId id="270" r:id="rId16"/>
    <p:sldId id="271" r:id="rId17"/>
    <p:sldId id="272" r:id="rId18"/>
    <p:sldId id="273" r:id="rId19"/>
    <p:sldId id="274" r:id="rId20"/>
    <p:sldId id="275" r:id="rId21"/>
    <p:sldId id="280" r:id="rId22"/>
    <p:sldId id="276"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53"/>
    <p:restoredTop sz="89368"/>
  </p:normalViewPr>
  <p:slideViewPr>
    <p:cSldViewPr snapToGrid="0">
      <p:cViewPr varScale="1">
        <p:scale>
          <a:sx n="87" d="100"/>
          <a:sy n="87" d="100"/>
        </p:scale>
        <p:origin x="30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E6DBA6-D1BD-4162-A74E-97685D950ABB}" type="datetimeFigureOut">
              <a:rPr lang="es-CL" smtClean="0"/>
              <a:t>02-09-2025</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784BEC-E324-4EDA-9D1D-0304DBF30819}" type="slidenum">
              <a:rPr lang="es-CL" smtClean="0"/>
              <a:t>‹Nº›</a:t>
            </a:fld>
            <a:endParaRPr lang="es-CL"/>
          </a:p>
        </p:txBody>
      </p:sp>
    </p:spTree>
    <p:extLst>
      <p:ext uri="{BB962C8B-B14F-4D97-AF65-F5344CB8AC3E}">
        <p14:creationId xmlns:p14="http://schemas.microsoft.com/office/powerpoint/2010/main" val="36607076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9C784BEC-E324-4EDA-9D1D-0304DBF30819}" type="slidenum">
              <a:rPr lang="es-CL" smtClean="0"/>
              <a:t>1</a:t>
            </a:fld>
            <a:endParaRPr lang="es-CL"/>
          </a:p>
        </p:txBody>
      </p:sp>
    </p:spTree>
    <p:extLst>
      <p:ext uri="{BB962C8B-B14F-4D97-AF65-F5344CB8AC3E}">
        <p14:creationId xmlns:p14="http://schemas.microsoft.com/office/powerpoint/2010/main" val="528677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MX"/>
              <a:t>Haz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9/2/2025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9/2/2025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9/2/2025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7" name="Date Placeholder 6"/>
          <p:cNvSpPr>
            <a:spLocks noGrp="1"/>
          </p:cNvSpPr>
          <p:nvPr>
            <p:ph type="dt" sz="half" idx="10"/>
          </p:nvPr>
        </p:nvSpPr>
        <p:spPr/>
        <p:txBody>
          <a:bodyPr/>
          <a:lstStyle/>
          <a:p>
            <a:fld id="{1160EA64-D806-43AC-9DF2-F8C432F32B4C}" type="datetimeFigureOut">
              <a:rPr lang="en-US" dirty="0"/>
              <a:t>9/2/2025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9/2/2025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7" name="Date Placeholder 6"/>
          <p:cNvSpPr>
            <a:spLocks noGrp="1"/>
          </p:cNvSpPr>
          <p:nvPr>
            <p:ph type="dt" sz="half" idx="10"/>
          </p:nvPr>
        </p:nvSpPr>
        <p:spPr/>
        <p:txBody>
          <a:bodyPr/>
          <a:lstStyle/>
          <a:p>
            <a:fld id="{4F7D4976-E339-4826-83B7-FBD03F55ECF8}" type="datetimeFigureOut">
              <a:rPr lang="en-US" dirty="0"/>
              <a:t>9/2/2025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‹Nº›</a:t>
            </a:fld>
            <a:endParaRPr lang="en-US" dirty="0"/>
          </a:p>
        </p:txBody>
      </p:sp>
      <p:sp>
        <p:nvSpPr>
          <p:cNvPr id="10" name="Title 9"/>
          <p:cNvSpPr>
            <a:spLocks noGrp="1"/>
          </p:cNvSpPr>
          <p:nvPr>
            <p:ph type="title"/>
          </p:nvPr>
        </p:nvSpPr>
        <p:spPr/>
        <p:txBody>
          <a:bodyPr/>
          <a:lstStyle/>
          <a:p>
            <a:r>
              <a:rPr lang="es-MX"/>
              <a:t>Haz clic para modificar el estilo de título del patrón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9/2/2025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9/2/2025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MX"/>
              <a:t>Haz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9" name="Date Placeholder 8"/>
          <p:cNvSpPr>
            <a:spLocks noGrp="1"/>
          </p:cNvSpPr>
          <p:nvPr>
            <p:ph type="dt" sz="half" idx="10"/>
          </p:nvPr>
        </p:nvSpPr>
        <p:spPr/>
        <p:txBody>
          <a:bodyPr/>
          <a:lstStyle/>
          <a:p>
            <a:fld id="{D1BE4249-C0D0-4B06-8692-E8BB871AF643}" type="datetimeFigureOut">
              <a:rPr lang="en-US" dirty="0"/>
              <a:t>9/2/2025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9/2/2025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9/2/2025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ED03601-4724-4293-A32A-3A0879C5D4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E433AC3-E189-483B-9E8C-DFD5D2A186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AE49D76-C310-60FF-6E02-AD5D28ABA827}"/>
              </a:ext>
            </a:extLst>
          </p:cNvPr>
          <p:cNvSpPr>
            <a:spLocks noGrp="1"/>
          </p:cNvSpPr>
          <p:nvPr>
            <p:ph type="ctrTitle"/>
          </p:nvPr>
        </p:nvSpPr>
        <p:spPr>
          <a:xfrm>
            <a:off x="1600200" y="2721836"/>
            <a:ext cx="8991600" cy="1264762"/>
          </a:xfrm>
        </p:spPr>
        <p:txBody>
          <a:bodyPr>
            <a:normAutofit/>
          </a:bodyPr>
          <a:lstStyle/>
          <a:p>
            <a:r>
              <a:rPr lang="es-CL" sz="3200" b="1" dirty="0"/>
              <a:t>Memoria anual</a:t>
            </a:r>
            <a:br>
              <a:rPr lang="es-CL" sz="3200" b="1" dirty="0"/>
            </a:br>
            <a:r>
              <a:rPr lang="es-CL" sz="3200" b="1" dirty="0"/>
              <a:t>gestión 2024 - 2025</a:t>
            </a:r>
          </a:p>
        </p:txBody>
      </p:sp>
      <p:pic>
        <p:nvPicPr>
          <p:cNvPr id="5" name="Imagen 4">
            <a:extLst>
              <a:ext uri="{FF2B5EF4-FFF2-40B4-BE49-F238E27FC236}">
                <a16:creationId xmlns:a16="http://schemas.microsoft.com/office/drawing/2014/main" id="{DD3B8AFE-BF12-43EA-F739-47E63BFCB9C5}"/>
              </a:ext>
            </a:extLst>
          </p:cNvPr>
          <p:cNvPicPr>
            <a:picLocks noChangeAspect="1"/>
          </p:cNvPicPr>
          <p:nvPr/>
        </p:nvPicPr>
        <p:blipFill>
          <a:blip r:embed="rId3"/>
          <a:stretch>
            <a:fillRect/>
          </a:stretch>
        </p:blipFill>
        <p:spPr>
          <a:xfrm>
            <a:off x="505909" y="210348"/>
            <a:ext cx="3450629" cy="1482589"/>
          </a:xfrm>
          <a:prstGeom prst="rect">
            <a:avLst/>
          </a:prstGeom>
        </p:spPr>
      </p:pic>
      <p:sp>
        <p:nvSpPr>
          <p:cNvPr id="3" name="Rectángulo 2">
            <a:extLst>
              <a:ext uri="{FF2B5EF4-FFF2-40B4-BE49-F238E27FC236}">
                <a16:creationId xmlns:a16="http://schemas.microsoft.com/office/drawing/2014/main" id="{1AF7BC4C-CC64-4B42-BE44-833478AB8F43}"/>
              </a:ext>
            </a:extLst>
          </p:cNvPr>
          <p:cNvSpPr/>
          <p:nvPr/>
        </p:nvSpPr>
        <p:spPr>
          <a:xfrm>
            <a:off x="2708031" y="5187462"/>
            <a:ext cx="6427177" cy="6154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JULIO 2025</a:t>
            </a:r>
            <a:endParaRPr lang="es-CL" dirty="0"/>
          </a:p>
        </p:txBody>
      </p:sp>
    </p:spTree>
    <p:extLst>
      <p:ext uri="{BB962C8B-B14F-4D97-AF65-F5344CB8AC3E}">
        <p14:creationId xmlns:p14="http://schemas.microsoft.com/office/powerpoint/2010/main" val="495638062"/>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DAA7C1-792C-0260-2DF3-03216186644C}"/>
              </a:ext>
            </a:extLst>
          </p:cNvPr>
          <p:cNvSpPr>
            <a:spLocks noGrp="1"/>
          </p:cNvSpPr>
          <p:nvPr>
            <p:ph type="title"/>
          </p:nvPr>
        </p:nvSpPr>
        <p:spPr>
          <a:xfrm>
            <a:off x="765449" y="364228"/>
            <a:ext cx="4494998" cy="749817"/>
          </a:xfrm>
        </p:spPr>
        <p:txBody>
          <a:bodyPr/>
          <a:lstStyle/>
          <a:p>
            <a:r>
              <a:rPr lang="es-ES" sz="2400" b="1" i="1" u="sng" dirty="0">
                <a:effectLst/>
                <a:uFill>
                  <a:solidFill>
                    <a:srgbClr val="000000"/>
                  </a:solidFill>
                </a:uFill>
                <a:latin typeface="Calibri" panose="020F0502020204030204" pitchFamily="34" charset="0"/>
                <a:ea typeface="Calibri" panose="020F0502020204030204" pitchFamily="34" charset="0"/>
              </a:rPr>
              <a:t>I.PLAN</a:t>
            </a:r>
            <a:r>
              <a:rPr lang="es-ES" sz="2400" b="1" i="1" u="sng" spc="-15" dirty="0">
                <a:effectLst/>
                <a:uFill>
                  <a:solidFill>
                    <a:srgbClr val="000000"/>
                  </a:solidFill>
                </a:uFill>
                <a:latin typeface="Calibri" panose="020F0502020204030204" pitchFamily="34" charset="0"/>
                <a:ea typeface="Calibri" panose="020F0502020204030204" pitchFamily="34" charset="0"/>
              </a:rPr>
              <a:t> </a:t>
            </a:r>
            <a:r>
              <a:rPr lang="es-ES" sz="2400" b="1" i="1" u="sng" dirty="0">
                <a:effectLst/>
                <a:uFill>
                  <a:solidFill>
                    <a:srgbClr val="000000"/>
                  </a:solidFill>
                </a:uFill>
                <a:latin typeface="Calibri" panose="020F0502020204030204" pitchFamily="34" charset="0"/>
                <a:ea typeface="Calibri" panose="020F0502020204030204" pitchFamily="34" charset="0"/>
              </a:rPr>
              <a:t>PROTEGE</a:t>
            </a:r>
            <a:r>
              <a:rPr lang="es-ES" sz="2400" b="1" i="1" u="sng" spc="-25" dirty="0">
                <a:effectLst/>
                <a:uFill>
                  <a:solidFill>
                    <a:srgbClr val="000000"/>
                  </a:solidFill>
                </a:uFill>
                <a:latin typeface="Calibri" panose="020F0502020204030204" pitchFamily="34" charset="0"/>
                <a:ea typeface="Calibri" panose="020F0502020204030204" pitchFamily="34" charset="0"/>
              </a:rPr>
              <a:t> </a:t>
            </a:r>
            <a:r>
              <a:rPr lang="es-ES" sz="2400" b="1" i="1" u="sng" spc="-20" dirty="0">
                <a:effectLst/>
                <a:uFill>
                  <a:solidFill>
                    <a:srgbClr val="000000"/>
                  </a:solidFill>
                </a:uFill>
                <a:latin typeface="Calibri" panose="020F0502020204030204" pitchFamily="34" charset="0"/>
                <a:ea typeface="Calibri" panose="020F0502020204030204" pitchFamily="34" charset="0"/>
              </a:rPr>
              <a:t>CALLE</a:t>
            </a:r>
            <a:br>
              <a:rPr lang="es-CL" sz="2400" b="1" i="1" u="sng" dirty="0">
                <a:effectLst/>
                <a:uFill>
                  <a:solidFill>
                    <a:srgbClr val="000000"/>
                  </a:solidFill>
                </a:uFill>
                <a:latin typeface="Calibri" panose="020F0502020204030204" pitchFamily="34" charset="0"/>
                <a:ea typeface="Calibri" panose="020F0502020204030204" pitchFamily="34" charset="0"/>
              </a:rPr>
            </a:br>
            <a:endParaRPr lang="es-CL" dirty="0"/>
          </a:p>
        </p:txBody>
      </p:sp>
      <p:sp>
        <p:nvSpPr>
          <p:cNvPr id="3" name="Marcador de posición de imagen 2">
            <a:extLst>
              <a:ext uri="{FF2B5EF4-FFF2-40B4-BE49-F238E27FC236}">
                <a16:creationId xmlns:a16="http://schemas.microsoft.com/office/drawing/2014/main" id="{B6D066F7-F0A3-0C9B-0893-F75ED5C82282}"/>
              </a:ext>
            </a:extLst>
          </p:cNvPr>
          <p:cNvSpPr>
            <a:spLocks noGrp="1"/>
          </p:cNvSpPr>
          <p:nvPr>
            <p:ph type="pic" idx="1"/>
          </p:nvPr>
        </p:nvSpPr>
        <p:spPr>
          <a:xfrm>
            <a:off x="6096000" y="0"/>
            <a:ext cx="6102097" cy="6858000"/>
          </a:xfrm>
        </p:spPr>
        <p:txBody>
          <a:bodyPr/>
          <a:lstStyle/>
          <a:p>
            <a:endParaRPr lang="es-CL" b="1" u="sng" dirty="0">
              <a:solidFill>
                <a:schemeClr val="tx1">
                  <a:lumMod val="85000"/>
                  <a:lumOff val="15000"/>
                </a:schemeClr>
              </a:solidFill>
            </a:endParaRPr>
          </a:p>
          <a:p>
            <a:r>
              <a:rPr lang="es-CL" sz="1800" b="1" u="sng" dirty="0">
                <a:solidFill>
                  <a:schemeClr val="tx1">
                    <a:lumMod val="85000"/>
                    <a:lumOff val="15000"/>
                  </a:schemeClr>
                </a:solidFill>
              </a:rPr>
              <a:t> </a:t>
            </a:r>
          </a:p>
          <a:p>
            <a:endParaRPr lang="es-CL" dirty="0"/>
          </a:p>
        </p:txBody>
      </p:sp>
      <p:sp>
        <p:nvSpPr>
          <p:cNvPr id="5" name="CuadroTexto 4">
            <a:extLst>
              <a:ext uri="{FF2B5EF4-FFF2-40B4-BE49-F238E27FC236}">
                <a16:creationId xmlns:a16="http://schemas.microsoft.com/office/drawing/2014/main" id="{55A8A95E-A113-E905-A595-B23C7E7B32EF}"/>
              </a:ext>
            </a:extLst>
          </p:cNvPr>
          <p:cNvSpPr txBox="1"/>
          <p:nvPr/>
        </p:nvSpPr>
        <p:spPr>
          <a:xfrm>
            <a:off x="216535" y="1447800"/>
            <a:ext cx="4012565" cy="369332"/>
          </a:xfrm>
          <a:prstGeom prst="rect">
            <a:avLst/>
          </a:prstGeom>
          <a:noFill/>
        </p:spPr>
        <p:txBody>
          <a:bodyPr wrap="square" rtlCol="0">
            <a:spAutoFit/>
          </a:bodyPr>
          <a:lstStyle/>
          <a:p>
            <a:r>
              <a:rPr lang="es-CL" b="1" u="sng" dirty="0"/>
              <a:t>REGIÓN DE VALPARAÍSO</a:t>
            </a:r>
          </a:p>
        </p:txBody>
      </p:sp>
      <p:graphicFrame>
        <p:nvGraphicFramePr>
          <p:cNvPr id="6" name="Tabla 5">
            <a:extLst>
              <a:ext uri="{FF2B5EF4-FFF2-40B4-BE49-F238E27FC236}">
                <a16:creationId xmlns:a16="http://schemas.microsoft.com/office/drawing/2014/main" id="{2A6E8FA1-1E1F-E2AA-D43B-B305DDE151C7}"/>
              </a:ext>
            </a:extLst>
          </p:cNvPr>
          <p:cNvGraphicFramePr>
            <a:graphicFrameLocks noGrp="1"/>
          </p:cNvGraphicFramePr>
          <p:nvPr>
            <p:extLst>
              <p:ext uri="{D42A27DB-BD31-4B8C-83A1-F6EECF244321}">
                <p14:modId xmlns:p14="http://schemas.microsoft.com/office/powerpoint/2010/main" val="3663832559"/>
              </p:ext>
            </p:extLst>
          </p:nvPr>
        </p:nvGraphicFramePr>
        <p:xfrm>
          <a:off x="216535" y="1911665"/>
          <a:ext cx="5355590" cy="1870332"/>
        </p:xfrm>
        <a:graphic>
          <a:graphicData uri="http://schemas.openxmlformats.org/drawingml/2006/table">
            <a:tbl>
              <a:tblPr firstRow="1" firstCol="1" bandRow="1">
                <a:tableStyleId>{5C22544A-7EE6-4342-B048-85BDC9FD1C3A}</a:tableStyleId>
              </a:tblPr>
              <a:tblGrid>
                <a:gridCol w="2677795">
                  <a:extLst>
                    <a:ext uri="{9D8B030D-6E8A-4147-A177-3AD203B41FA5}">
                      <a16:colId xmlns:a16="http://schemas.microsoft.com/office/drawing/2014/main" val="316226855"/>
                    </a:ext>
                  </a:extLst>
                </a:gridCol>
                <a:gridCol w="2677795">
                  <a:extLst>
                    <a:ext uri="{9D8B030D-6E8A-4147-A177-3AD203B41FA5}">
                      <a16:colId xmlns:a16="http://schemas.microsoft.com/office/drawing/2014/main" val="3775410435"/>
                    </a:ext>
                  </a:extLst>
                </a:gridCol>
              </a:tblGrid>
              <a:tr h="689246">
                <a:tc>
                  <a:txBody>
                    <a:bodyPr/>
                    <a:lstStyle/>
                    <a:p>
                      <a:pPr>
                        <a:lnSpc>
                          <a:spcPct val="115000"/>
                        </a:lnSpc>
                        <a:spcAft>
                          <a:spcPts val="1000"/>
                        </a:spcAft>
                      </a:pPr>
                      <a:r>
                        <a:rPr lang="es-CL" sz="1400" dirty="0">
                          <a:solidFill>
                            <a:schemeClr val="tx1">
                              <a:lumMod val="85000"/>
                              <a:lumOff val="15000"/>
                            </a:schemeClr>
                          </a:solidFill>
                          <a:effectLst/>
                        </a:rPr>
                        <a:t>Primer Concurso Plan Protege Calle 2023, Ruta Social Viña del Mar</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 </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411667"/>
                  </a:ext>
                </a:extLst>
              </a:tr>
              <a:tr h="219910">
                <a:tc>
                  <a:txBody>
                    <a:bodyPr/>
                    <a:lstStyle/>
                    <a:p>
                      <a:pPr>
                        <a:lnSpc>
                          <a:spcPct val="115000"/>
                        </a:lnSpc>
                        <a:spcAft>
                          <a:spcPts val="1000"/>
                        </a:spcAft>
                      </a:pPr>
                      <a:r>
                        <a:rPr lang="es-CL" sz="1400" dirty="0">
                          <a:solidFill>
                            <a:schemeClr val="tx1">
                              <a:lumMod val="85000"/>
                              <a:lumOff val="15000"/>
                            </a:schemeClr>
                          </a:solidFill>
                          <a:effectLst/>
                        </a:rPr>
                        <a:t>Fecha de Inicio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29-04-2023</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8164808"/>
                  </a:ext>
                </a:extLst>
              </a:tr>
              <a:tr h="219910">
                <a:tc>
                  <a:txBody>
                    <a:bodyPr/>
                    <a:lstStyle/>
                    <a:p>
                      <a:pPr>
                        <a:lnSpc>
                          <a:spcPct val="115000"/>
                        </a:lnSpc>
                        <a:spcAft>
                          <a:spcPts val="1000"/>
                        </a:spcAft>
                      </a:pPr>
                      <a:r>
                        <a:rPr lang="es-CL" sz="1400" dirty="0">
                          <a:solidFill>
                            <a:schemeClr val="tx1">
                              <a:lumMod val="85000"/>
                              <a:lumOff val="15000"/>
                            </a:schemeClr>
                          </a:solidFill>
                          <a:effectLst/>
                        </a:rPr>
                        <a:t>Fecha de Término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31-05-2024</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070999"/>
                  </a:ext>
                </a:extLst>
              </a:tr>
              <a:tr h="219910">
                <a:tc>
                  <a:txBody>
                    <a:bodyPr/>
                    <a:lstStyle/>
                    <a:p>
                      <a:pPr>
                        <a:lnSpc>
                          <a:spcPct val="115000"/>
                        </a:lnSpc>
                        <a:spcAft>
                          <a:spcPts val="1000"/>
                        </a:spcAft>
                      </a:pPr>
                      <a:r>
                        <a:rPr lang="es-CL" sz="1400" dirty="0">
                          <a:solidFill>
                            <a:schemeClr val="tx1">
                              <a:lumMod val="85000"/>
                              <a:lumOff val="15000"/>
                            </a:schemeClr>
                          </a:solidFill>
                          <a:effectLst/>
                        </a:rPr>
                        <a:t>Monto asignado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$98.550.000</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766407"/>
                  </a:ext>
                </a:extLst>
              </a:tr>
              <a:tr h="219910">
                <a:tc>
                  <a:txBody>
                    <a:bodyPr/>
                    <a:lstStyle/>
                    <a:p>
                      <a:pPr>
                        <a:lnSpc>
                          <a:spcPct val="115000"/>
                        </a:lnSpc>
                        <a:spcAft>
                          <a:spcPts val="1000"/>
                        </a:spcAft>
                      </a:pPr>
                      <a:r>
                        <a:rPr lang="es-CL" sz="1400" dirty="0">
                          <a:solidFill>
                            <a:schemeClr val="tx1">
                              <a:lumMod val="85000"/>
                              <a:lumOff val="15000"/>
                            </a:schemeClr>
                          </a:solidFill>
                          <a:effectLst/>
                        </a:rPr>
                        <a:t>Cobertura</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20 </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2872037"/>
                  </a:ext>
                </a:extLst>
              </a:tr>
              <a:tr h="219910">
                <a:tc>
                  <a:txBody>
                    <a:bodyPr/>
                    <a:lstStyle/>
                    <a:p>
                      <a:pPr>
                        <a:lnSpc>
                          <a:spcPct val="115000"/>
                        </a:lnSpc>
                        <a:spcAft>
                          <a:spcPts val="1000"/>
                        </a:spcAft>
                      </a:pPr>
                      <a:r>
                        <a:rPr lang="es-CL" sz="1400" dirty="0">
                          <a:solidFill>
                            <a:schemeClr val="tx1">
                              <a:lumMod val="85000"/>
                              <a:lumOff val="15000"/>
                            </a:schemeClr>
                          </a:solidFill>
                          <a:effectLst/>
                        </a:rPr>
                        <a:t>Personas atendidas</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solidFill>
                            <a:schemeClr val="tx1">
                              <a:lumMod val="85000"/>
                              <a:lumOff val="15000"/>
                            </a:schemeClr>
                          </a:solidFill>
                          <a:effectLst/>
                        </a:rPr>
                        <a:t>168</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29388692"/>
                  </a:ext>
                </a:extLst>
              </a:tr>
            </a:tbl>
          </a:graphicData>
        </a:graphic>
      </p:graphicFrame>
      <p:graphicFrame>
        <p:nvGraphicFramePr>
          <p:cNvPr id="7" name="Tabla 6">
            <a:extLst>
              <a:ext uri="{FF2B5EF4-FFF2-40B4-BE49-F238E27FC236}">
                <a16:creationId xmlns:a16="http://schemas.microsoft.com/office/drawing/2014/main" id="{4442D719-178B-21A7-71A0-39D061A1AF5A}"/>
              </a:ext>
            </a:extLst>
          </p:cNvPr>
          <p:cNvGraphicFramePr>
            <a:graphicFrameLocks noGrp="1"/>
          </p:cNvGraphicFramePr>
          <p:nvPr>
            <p:extLst>
              <p:ext uri="{D42A27DB-BD31-4B8C-83A1-F6EECF244321}">
                <p14:modId xmlns:p14="http://schemas.microsoft.com/office/powerpoint/2010/main" val="2621112634"/>
              </p:ext>
            </p:extLst>
          </p:nvPr>
        </p:nvGraphicFramePr>
        <p:xfrm>
          <a:off x="216535" y="4276838"/>
          <a:ext cx="5355590" cy="1870332"/>
        </p:xfrm>
        <a:graphic>
          <a:graphicData uri="http://schemas.openxmlformats.org/drawingml/2006/table">
            <a:tbl>
              <a:tblPr firstRow="1" firstCol="1" bandRow="1">
                <a:tableStyleId>{5C22544A-7EE6-4342-B048-85BDC9FD1C3A}</a:tableStyleId>
              </a:tblPr>
              <a:tblGrid>
                <a:gridCol w="2677795">
                  <a:extLst>
                    <a:ext uri="{9D8B030D-6E8A-4147-A177-3AD203B41FA5}">
                      <a16:colId xmlns:a16="http://schemas.microsoft.com/office/drawing/2014/main" val="3706209086"/>
                    </a:ext>
                  </a:extLst>
                </a:gridCol>
                <a:gridCol w="2677795">
                  <a:extLst>
                    <a:ext uri="{9D8B030D-6E8A-4147-A177-3AD203B41FA5}">
                      <a16:colId xmlns:a16="http://schemas.microsoft.com/office/drawing/2014/main" val="1432775021"/>
                    </a:ext>
                  </a:extLst>
                </a:gridCol>
              </a:tblGrid>
              <a:tr h="0">
                <a:tc>
                  <a:txBody>
                    <a:bodyPr/>
                    <a:lstStyle/>
                    <a:p>
                      <a:pPr>
                        <a:lnSpc>
                          <a:spcPct val="115000"/>
                        </a:lnSpc>
                        <a:spcAft>
                          <a:spcPts val="1000"/>
                        </a:spcAft>
                      </a:pPr>
                      <a:r>
                        <a:rPr lang="es-CL" sz="1400" dirty="0">
                          <a:solidFill>
                            <a:schemeClr val="tx1">
                              <a:lumMod val="85000"/>
                              <a:lumOff val="15000"/>
                            </a:schemeClr>
                          </a:solidFill>
                          <a:effectLst/>
                        </a:rPr>
                        <a:t>Primer Concurso Plan Protege Calle 2023, Ruta Social Valparaíso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 </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9639100"/>
                  </a:ext>
                </a:extLst>
              </a:tr>
              <a:tr h="0">
                <a:tc>
                  <a:txBody>
                    <a:bodyPr/>
                    <a:lstStyle/>
                    <a:p>
                      <a:pPr>
                        <a:lnSpc>
                          <a:spcPct val="115000"/>
                        </a:lnSpc>
                        <a:spcAft>
                          <a:spcPts val="1000"/>
                        </a:spcAft>
                      </a:pPr>
                      <a:r>
                        <a:rPr lang="es-CL" sz="1400" dirty="0">
                          <a:solidFill>
                            <a:schemeClr val="tx1">
                              <a:lumMod val="85000"/>
                              <a:lumOff val="15000"/>
                            </a:schemeClr>
                          </a:solidFill>
                          <a:effectLst/>
                        </a:rPr>
                        <a:t>Fecha de Inicio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29-04-2023</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4634208"/>
                  </a:ext>
                </a:extLst>
              </a:tr>
              <a:tr h="0">
                <a:tc>
                  <a:txBody>
                    <a:bodyPr/>
                    <a:lstStyle/>
                    <a:p>
                      <a:pPr>
                        <a:lnSpc>
                          <a:spcPct val="115000"/>
                        </a:lnSpc>
                        <a:spcAft>
                          <a:spcPts val="1000"/>
                        </a:spcAft>
                      </a:pPr>
                      <a:r>
                        <a:rPr lang="es-CL" sz="1400" dirty="0">
                          <a:solidFill>
                            <a:schemeClr val="tx1">
                              <a:lumMod val="85000"/>
                              <a:lumOff val="15000"/>
                            </a:schemeClr>
                          </a:solidFill>
                          <a:effectLst/>
                        </a:rPr>
                        <a:t>Fecha de Término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31-05-2024</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3473035"/>
                  </a:ext>
                </a:extLst>
              </a:tr>
              <a:tr h="0">
                <a:tc>
                  <a:txBody>
                    <a:bodyPr/>
                    <a:lstStyle/>
                    <a:p>
                      <a:pPr>
                        <a:lnSpc>
                          <a:spcPct val="115000"/>
                        </a:lnSpc>
                        <a:spcAft>
                          <a:spcPts val="1000"/>
                        </a:spcAft>
                      </a:pPr>
                      <a:r>
                        <a:rPr lang="es-CL" sz="1400" dirty="0">
                          <a:solidFill>
                            <a:schemeClr val="tx1">
                              <a:lumMod val="85000"/>
                              <a:lumOff val="15000"/>
                            </a:schemeClr>
                          </a:solidFill>
                          <a:effectLst/>
                        </a:rPr>
                        <a:t>Monto asignado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$98.550.000</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5154207"/>
                  </a:ext>
                </a:extLst>
              </a:tr>
              <a:tr h="0">
                <a:tc>
                  <a:txBody>
                    <a:bodyPr/>
                    <a:lstStyle/>
                    <a:p>
                      <a:pPr>
                        <a:lnSpc>
                          <a:spcPct val="115000"/>
                        </a:lnSpc>
                        <a:spcAft>
                          <a:spcPts val="1000"/>
                        </a:spcAft>
                      </a:pPr>
                      <a:r>
                        <a:rPr lang="es-CL" sz="1400" dirty="0">
                          <a:solidFill>
                            <a:schemeClr val="tx1">
                              <a:lumMod val="85000"/>
                              <a:lumOff val="15000"/>
                            </a:schemeClr>
                          </a:solidFill>
                          <a:effectLst/>
                        </a:rPr>
                        <a:t>Cobertura</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20</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5062582"/>
                  </a:ext>
                </a:extLst>
              </a:tr>
              <a:tr h="0">
                <a:tc>
                  <a:txBody>
                    <a:bodyPr/>
                    <a:lstStyle/>
                    <a:p>
                      <a:pPr>
                        <a:lnSpc>
                          <a:spcPct val="115000"/>
                        </a:lnSpc>
                        <a:spcAft>
                          <a:spcPts val="1000"/>
                        </a:spcAft>
                      </a:pPr>
                      <a:r>
                        <a:rPr lang="es-CL" sz="1400" dirty="0">
                          <a:solidFill>
                            <a:schemeClr val="tx1">
                              <a:lumMod val="85000"/>
                              <a:lumOff val="15000"/>
                            </a:schemeClr>
                          </a:solidFill>
                          <a:effectLst/>
                        </a:rPr>
                        <a:t>Personas atendidas</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solidFill>
                            <a:schemeClr val="tx1">
                              <a:lumMod val="85000"/>
                              <a:lumOff val="15000"/>
                            </a:schemeClr>
                          </a:solidFill>
                          <a:effectLst/>
                        </a:rPr>
                        <a:t>289</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56285900"/>
                  </a:ext>
                </a:extLst>
              </a:tr>
            </a:tbl>
          </a:graphicData>
        </a:graphic>
      </p:graphicFrame>
      <p:graphicFrame>
        <p:nvGraphicFramePr>
          <p:cNvPr id="8" name="Tabla 7">
            <a:extLst>
              <a:ext uri="{FF2B5EF4-FFF2-40B4-BE49-F238E27FC236}">
                <a16:creationId xmlns:a16="http://schemas.microsoft.com/office/drawing/2014/main" id="{962811FA-DC6F-F3BB-6CCC-15B1F0911AC0}"/>
              </a:ext>
            </a:extLst>
          </p:cNvPr>
          <p:cNvGraphicFramePr>
            <a:graphicFrameLocks noGrp="1"/>
          </p:cNvGraphicFramePr>
          <p:nvPr>
            <p:extLst>
              <p:ext uri="{D42A27DB-BD31-4B8C-83A1-F6EECF244321}">
                <p14:modId xmlns:p14="http://schemas.microsoft.com/office/powerpoint/2010/main" val="3043306015"/>
              </p:ext>
            </p:extLst>
          </p:nvPr>
        </p:nvGraphicFramePr>
        <p:xfrm>
          <a:off x="6407678" y="1955756"/>
          <a:ext cx="5298420" cy="1820582"/>
        </p:xfrm>
        <a:graphic>
          <a:graphicData uri="http://schemas.openxmlformats.org/drawingml/2006/table">
            <a:tbl>
              <a:tblPr firstRow="1" firstCol="1" bandRow="1">
                <a:tableStyleId>{5C22544A-7EE6-4342-B048-85BDC9FD1C3A}</a:tableStyleId>
              </a:tblPr>
              <a:tblGrid>
                <a:gridCol w="2649210">
                  <a:extLst>
                    <a:ext uri="{9D8B030D-6E8A-4147-A177-3AD203B41FA5}">
                      <a16:colId xmlns:a16="http://schemas.microsoft.com/office/drawing/2014/main" val="2358597106"/>
                    </a:ext>
                  </a:extLst>
                </a:gridCol>
                <a:gridCol w="2649210">
                  <a:extLst>
                    <a:ext uri="{9D8B030D-6E8A-4147-A177-3AD203B41FA5}">
                      <a16:colId xmlns:a16="http://schemas.microsoft.com/office/drawing/2014/main" val="1467574537"/>
                    </a:ext>
                  </a:extLst>
                </a:gridCol>
              </a:tblGrid>
              <a:tr h="670912">
                <a:tc>
                  <a:txBody>
                    <a:bodyPr/>
                    <a:lstStyle/>
                    <a:p>
                      <a:pPr>
                        <a:lnSpc>
                          <a:spcPct val="115000"/>
                        </a:lnSpc>
                        <a:spcAft>
                          <a:spcPts val="1000"/>
                        </a:spcAft>
                      </a:pPr>
                      <a:r>
                        <a:rPr lang="es-CL" sz="1400" dirty="0">
                          <a:solidFill>
                            <a:schemeClr val="tx1">
                              <a:lumMod val="85000"/>
                              <a:lumOff val="15000"/>
                            </a:schemeClr>
                          </a:solidFill>
                          <a:effectLst/>
                        </a:rPr>
                        <a:t>Tercer Concurso Plan Protege Calle 2023</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solidFill>
                            <a:schemeClr val="tx1">
                              <a:lumMod val="85000"/>
                              <a:lumOff val="15000"/>
                            </a:schemeClr>
                          </a:solidFill>
                          <a:effectLst/>
                        </a:rPr>
                        <a:t> Ruta Social Valparaíso</a:t>
                      </a:r>
                      <a:endParaRPr lang="es-CL" sz="14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8526921"/>
                  </a:ext>
                </a:extLst>
              </a:tr>
              <a:tr h="214061">
                <a:tc>
                  <a:txBody>
                    <a:bodyPr/>
                    <a:lstStyle/>
                    <a:p>
                      <a:pPr>
                        <a:lnSpc>
                          <a:spcPct val="115000"/>
                        </a:lnSpc>
                        <a:spcAft>
                          <a:spcPts val="1000"/>
                        </a:spcAft>
                      </a:pPr>
                      <a:r>
                        <a:rPr lang="es-CL" sz="1400" dirty="0">
                          <a:solidFill>
                            <a:schemeClr val="tx1">
                              <a:lumMod val="85000"/>
                              <a:lumOff val="15000"/>
                            </a:schemeClr>
                          </a:solidFill>
                          <a:effectLst/>
                        </a:rPr>
                        <a:t>Fecha de Inicio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22-06-2023</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269944"/>
                  </a:ext>
                </a:extLst>
              </a:tr>
              <a:tr h="214061">
                <a:tc>
                  <a:txBody>
                    <a:bodyPr/>
                    <a:lstStyle/>
                    <a:p>
                      <a:pPr>
                        <a:lnSpc>
                          <a:spcPct val="115000"/>
                        </a:lnSpc>
                        <a:spcAft>
                          <a:spcPts val="1000"/>
                        </a:spcAft>
                      </a:pPr>
                      <a:r>
                        <a:rPr lang="es-CL" sz="1400" dirty="0">
                          <a:solidFill>
                            <a:schemeClr val="tx1">
                              <a:lumMod val="85000"/>
                              <a:lumOff val="15000"/>
                            </a:schemeClr>
                          </a:solidFill>
                          <a:effectLst/>
                        </a:rPr>
                        <a:t>Fecha de Término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31-12-2023</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93627008"/>
                  </a:ext>
                </a:extLst>
              </a:tr>
              <a:tr h="214061">
                <a:tc>
                  <a:txBody>
                    <a:bodyPr/>
                    <a:lstStyle/>
                    <a:p>
                      <a:pPr>
                        <a:lnSpc>
                          <a:spcPct val="115000"/>
                        </a:lnSpc>
                        <a:spcAft>
                          <a:spcPts val="1000"/>
                        </a:spcAft>
                      </a:pPr>
                      <a:r>
                        <a:rPr lang="es-CL" sz="1400" dirty="0">
                          <a:solidFill>
                            <a:schemeClr val="tx1">
                              <a:lumMod val="85000"/>
                              <a:lumOff val="15000"/>
                            </a:schemeClr>
                          </a:solidFill>
                          <a:effectLst/>
                        </a:rPr>
                        <a:t>Monto asignado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$64.800.000</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2871228"/>
                  </a:ext>
                </a:extLst>
              </a:tr>
              <a:tr h="214061">
                <a:tc>
                  <a:txBody>
                    <a:bodyPr/>
                    <a:lstStyle/>
                    <a:p>
                      <a:pPr>
                        <a:lnSpc>
                          <a:spcPct val="115000"/>
                        </a:lnSpc>
                        <a:spcAft>
                          <a:spcPts val="1000"/>
                        </a:spcAft>
                      </a:pPr>
                      <a:r>
                        <a:rPr lang="es-CL" sz="1400" dirty="0">
                          <a:solidFill>
                            <a:schemeClr val="tx1">
                              <a:lumMod val="85000"/>
                              <a:lumOff val="15000"/>
                            </a:schemeClr>
                          </a:solidFill>
                          <a:effectLst/>
                        </a:rPr>
                        <a:t>Cobertura</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40</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87634"/>
                  </a:ext>
                </a:extLst>
              </a:tr>
              <a:tr h="214061">
                <a:tc>
                  <a:txBody>
                    <a:bodyPr/>
                    <a:lstStyle/>
                    <a:p>
                      <a:pPr>
                        <a:lnSpc>
                          <a:spcPct val="115000"/>
                        </a:lnSpc>
                        <a:spcAft>
                          <a:spcPts val="1000"/>
                        </a:spcAft>
                      </a:pPr>
                      <a:r>
                        <a:rPr lang="es-CL" sz="1400" dirty="0">
                          <a:solidFill>
                            <a:schemeClr val="tx1">
                              <a:lumMod val="85000"/>
                              <a:lumOff val="15000"/>
                            </a:schemeClr>
                          </a:solidFill>
                          <a:effectLst/>
                        </a:rPr>
                        <a:t>Personas atendidas</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solidFill>
                            <a:schemeClr val="tx1">
                              <a:lumMod val="85000"/>
                              <a:lumOff val="15000"/>
                            </a:schemeClr>
                          </a:solidFill>
                          <a:effectLst/>
                        </a:rPr>
                        <a:t>289</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6723481"/>
                  </a:ext>
                </a:extLst>
              </a:tr>
            </a:tbl>
          </a:graphicData>
        </a:graphic>
      </p:graphicFrame>
      <p:graphicFrame>
        <p:nvGraphicFramePr>
          <p:cNvPr id="9" name="Tabla 8">
            <a:extLst>
              <a:ext uri="{FF2B5EF4-FFF2-40B4-BE49-F238E27FC236}">
                <a16:creationId xmlns:a16="http://schemas.microsoft.com/office/drawing/2014/main" id="{FA71AEAD-A24F-0B4A-EC03-296218DB1426}"/>
              </a:ext>
            </a:extLst>
          </p:cNvPr>
          <p:cNvGraphicFramePr>
            <a:graphicFrameLocks noGrp="1"/>
          </p:cNvGraphicFramePr>
          <p:nvPr>
            <p:extLst>
              <p:ext uri="{D42A27DB-BD31-4B8C-83A1-F6EECF244321}">
                <p14:modId xmlns:p14="http://schemas.microsoft.com/office/powerpoint/2010/main" val="2207812302"/>
              </p:ext>
            </p:extLst>
          </p:nvPr>
        </p:nvGraphicFramePr>
        <p:xfrm>
          <a:off x="6407678" y="4217349"/>
          <a:ext cx="5298420" cy="1954799"/>
        </p:xfrm>
        <a:graphic>
          <a:graphicData uri="http://schemas.openxmlformats.org/drawingml/2006/table">
            <a:tbl>
              <a:tblPr firstRow="1" firstCol="1" bandRow="1">
                <a:tableStyleId>{5C22544A-7EE6-4342-B048-85BDC9FD1C3A}</a:tableStyleId>
              </a:tblPr>
              <a:tblGrid>
                <a:gridCol w="2649210">
                  <a:extLst>
                    <a:ext uri="{9D8B030D-6E8A-4147-A177-3AD203B41FA5}">
                      <a16:colId xmlns:a16="http://schemas.microsoft.com/office/drawing/2014/main" val="2353708291"/>
                    </a:ext>
                  </a:extLst>
                </a:gridCol>
                <a:gridCol w="2649210">
                  <a:extLst>
                    <a:ext uri="{9D8B030D-6E8A-4147-A177-3AD203B41FA5}">
                      <a16:colId xmlns:a16="http://schemas.microsoft.com/office/drawing/2014/main" val="151286572"/>
                    </a:ext>
                  </a:extLst>
                </a:gridCol>
              </a:tblGrid>
              <a:tr h="805129">
                <a:tc>
                  <a:txBody>
                    <a:bodyPr/>
                    <a:lstStyle/>
                    <a:p>
                      <a:pPr>
                        <a:lnSpc>
                          <a:spcPct val="115000"/>
                        </a:lnSpc>
                        <a:spcAft>
                          <a:spcPts val="1000"/>
                        </a:spcAft>
                      </a:pPr>
                      <a:r>
                        <a:rPr lang="es-CL" sz="1400" dirty="0">
                          <a:solidFill>
                            <a:schemeClr val="tx1">
                              <a:lumMod val="85000"/>
                              <a:lumOff val="15000"/>
                            </a:schemeClr>
                          </a:solidFill>
                          <a:effectLst/>
                        </a:rPr>
                        <a:t>Cuarto Concurso Plan Protege Calle 2023, Valparaíso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solidFill>
                            <a:schemeClr val="tx1">
                              <a:lumMod val="85000"/>
                              <a:lumOff val="15000"/>
                            </a:schemeClr>
                          </a:solidFill>
                          <a:effectLst/>
                        </a:rPr>
                        <a:t>Albergue Viña Del Mar y Valparaíso, Ruta Social Viña del Mar y Valparaíso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6547738"/>
                  </a:ext>
                </a:extLst>
              </a:tr>
              <a:tr h="203091">
                <a:tc>
                  <a:txBody>
                    <a:bodyPr/>
                    <a:lstStyle/>
                    <a:p>
                      <a:pPr>
                        <a:lnSpc>
                          <a:spcPct val="115000"/>
                        </a:lnSpc>
                        <a:spcAft>
                          <a:spcPts val="1000"/>
                        </a:spcAft>
                      </a:pPr>
                      <a:r>
                        <a:rPr lang="es-CL" sz="1400" dirty="0">
                          <a:solidFill>
                            <a:schemeClr val="tx1">
                              <a:lumMod val="85000"/>
                              <a:lumOff val="15000"/>
                            </a:schemeClr>
                          </a:solidFill>
                          <a:effectLst/>
                        </a:rPr>
                        <a:t>Fecha de Inicio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28-07-2023</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2786842"/>
                  </a:ext>
                </a:extLst>
              </a:tr>
              <a:tr h="203091">
                <a:tc>
                  <a:txBody>
                    <a:bodyPr/>
                    <a:lstStyle/>
                    <a:p>
                      <a:pPr>
                        <a:lnSpc>
                          <a:spcPct val="115000"/>
                        </a:lnSpc>
                        <a:spcAft>
                          <a:spcPts val="1000"/>
                        </a:spcAft>
                      </a:pPr>
                      <a:r>
                        <a:rPr lang="es-CL" sz="1400" dirty="0">
                          <a:solidFill>
                            <a:schemeClr val="tx1">
                              <a:lumMod val="85000"/>
                              <a:lumOff val="15000"/>
                            </a:schemeClr>
                          </a:solidFill>
                          <a:effectLst/>
                        </a:rPr>
                        <a:t>Fecha de Término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31-12-2023</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52372180"/>
                  </a:ext>
                </a:extLst>
              </a:tr>
              <a:tr h="203091">
                <a:tc>
                  <a:txBody>
                    <a:bodyPr/>
                    <a:lstStyle/>
                    <a:p>
                      <a:pPr>
                        <a:lnSpc>
                          <a:spcPct val="115000"/>
                        </a:lnSpc>
                        <a:spcAft>
                          <a:spcPts val="1000"/>
                        </a:spcAft>
                      </a:pPr>
                      <a:r>
                        <a:rPr lang="es-CL" sz="1400" dirty="0">
                          <a:solidFill>
                            <a:schemeClr val="tx1">
                              <a:lumMod val="85000"/>
                              <a:lumOff val="15000"/>
                            </a:schemeClr>
                          </a:solidFill>
                          <a:effectLst/>
                        </a:rPr>
                        <a:t>Monto asignado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$241.800.000</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385037"/>
                  </a:ext>
                </a:extLst>
              </a:tr>
              <a:tr h="203091">
                <a:tc>
                  <a:txBody>
                    <a:bodyPr/>
                    <a:lstStyle/>
                    <a:p>
                      <a:pPr>
                        <a:lnSpc>
                          <a:spcPct val="115000"/>
                        </a:lnSpc>
                        <a:spcAft>
                          <a:spcPts val="1000"/>
                        </a:spcAft>
                      </a:pPr>
                      <a:r>
                        <a:rPr lang="es-CL" sz="1400" dirty="0">
                          <a:solidFill>
                            <a:schemeClr val="tx1">
                              <a:lumMod val="85000"/>
                              <a:lumOff val="15000"/>
                            </a:schemeClr>
                          </a:solidFill>
                          <a:effectLst/>
                        </a:rPr>
                        <a:t>Cobertura</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130</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7426800"/>
                  </a:ext>
                </a:extLst>
              </a:tr>
              <a:tr h="203091">
                <a:tc>
                  <a:txBody>
                    <a:bodyPr/>
                    <a:lstStyle/>
                    <a:p>
                      <a:pPr>
                        <a:lnSpc>
                          <a:spcPct val="115000"/>
                        </a:lnSpc>
                        <a:spcAft>
                          <a:spcPts val="1000"/>
                        </a:spcAft>
                      </a:pPr>
                      <a:r>
                        <a:rPr lang="es-CL" sz="1400" dirty="0">
                          <a:solidFill>
                            <a:schemeClr val="tx1">
                              <a:lumMod val="85000"/>
                              <a:lumOff val="15000"/>
                            </a:schemeClr>
                          </a:solidFill>
                          <a:effectLst/>
                        </a:rPr>
                        <a:t>Personas atendidas</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solidFill>
                            <a:schemeClr val="tx1">
                              <a:lumMod val="85000"/>
                              <a:lumOff val="15000"/>
                            </a:schemeClr>
                          </a:solidFill>
                          <a:effectLst/>
                        </a:rPr>
                        <a:t>589</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75948473"/>
                  </a:ext>
                </a:extLst>
              </a:tr>
            </a:tbl>
          </a:graphicData>
        </a:graphic>
      </p:graphicFrame>
      <p:pic>
        <p:nvPicPr>
          <p:cNvPr id="10" name="Imagen 9">
            <a:extLst>
              <a:ext uri="{FF2B5EF4-FFF2-40B4-BE49-F238E27FC236}">
                <a16:creationId xmlns:a16="http://schemas.microsoft.com/office/drawing/2014/main" id="{618946FE-3EE7-BE9F-CC2C-A95BEEFEB534}"/>
              </a:ext>
            </a:extLst>
          </p:cNvPr>
          <p:cNvPicPr>
            <a:picLocks noChangeAspect="1"/>
          </p:cNvPicPr>
          <p:nvPr/>
        </p:nvPicPr>
        <p:blipFill>
          <a:blip r:embed="rId2"/>
          <a:stretch>
            <a:fillRect/>
          </a:stretch>
        </p:blipFill>
        <p:spPr>
          <a:xfrm>
            <a:off x="10482566" y="117460"/>
            <a:ext cx="1544334" cy="663535"/>
          </a:xfrm>
          <a:prstGeom prst="rect">
            <a:avLst/>
          </a:prstGeom>
        </p:spPr>
      </p:pic>
      <p:sp>
        <p:nvSpPr>
          <p:cNvPr id="11" name="CuadroTexto 10">
            <a:extLst>
              <a:ext uri="{FF2B5EF4-FFF2-40B4-BE49-F238E27FC236}">
                <a16:creationId xmlns:a16="http://schemas.microsoft.com/office/drawing/2014/main" id="{86D9F5FD-D08D-B2F9-0208-87CCAD5B8FE6}"/>
              </a:ext>
            </a:extLst>
          </p:cNvPr>
          <p:cNvSpPr txBox="1"/>
          <p:nvPr/>
        </p:nvSpPr>
        <p:spPr>
          <a:xfrm>
            <a:off x="6470001" y="1445646"/>
            <a:ext cx="4012565" cy="369332"/>
          </a:xfrm>
          <a:prstGeom prst="rect">
            <a:avLst/>
          </a:prstGeom>
          <a:noFill/>
        </p:spPr>
        <p:txBody>
          <a:bodyPr wrap="square" rtlCol="0">
            <a:spAutoFit/>
          </a:bodyPr>
          <a:lstStyle/>
          <a:p>
            <a:r>
              <a:rPr lang="es-CL" b="1" u="sng" dirty="0"/>
              <a:t>REGIÓN DE VALPARAÍSO</a:t>
            </a:r>
          </a:p>
        </p:txBody>
      </p:sp>
    </p:spTree>
    <p:extLst>
      <p:ext uri="{BB962C8B-B14F-4D97-AF65-F5344CB8AC3E}">
        <p14:creationId xmlns:p14="http://schemas.microsoft.com/office/powerpoint/2010/main" val="3819713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472ED2A-CD6C-F74A-0F45-2DC7FF5EDAB8}"/>
              </a:ext>
            </a:extLst>
          </p:cNvPr>
          <p:cNvSpPr>
            <a:spLocks noGrp="1"/>
          </p:cNvSpPr>
          <p:nvPr>
            <p:ph type="title"/>
          </p:nvPr>
        </p:nvSpPr>
        <p:spPr>
          <a:xfrm>
            <a:off x="640080" y="328924"/>
            <a:ext cx="4486656" cy="785122"/>
          </a:xfrm>
        </p:spPr>
        <p:txBody>
          <a:bodyPr>
            <a:normAutofit fontScale="90000"/>
          </a:bodyPr>
          <a:lstStyle/>
          <a:p>
            <a:r>
              <a:rPr lang="es-ES" sz="2400" b="1" i="1" u="sng" dirty="0">
                <a:effectLst/>
                <a:uFill>
                  <a:solidFill>
                    <a:srgbClr val="000000"/>
                  </a:solidFill>
                </a:uFill>
                <a:latin typeface="Calibri" panose="020F0502020204030204" pitchFamily="34" charset="0"/>
                <a:ea typeface="Calibri" panose="020F0502020204030204" pitchFamily="34" charset="0"/>
              </a:rPr>
              <a:t>I.PLAN</a:t>
            </a:r>
            <a:r>
              <a:rPr lang="es-ES" sz="2400" b="1" i="1" u="sng" spc="-15" dirty="0">
                <a:effectLst/>
                <a:uFill>
                  <a:solidFill>
                    <a:srgbClr val="000000"/>
                  </a:solidFill>
                </a:uFill>
                <a:latin typeface="Calibri" panose="020F0502020204030204" pitchFamily="34" charset="0"/>
                <a:ea typeface="Calibri" panose="020F0502020204030204" pitchFamily="34" charset="0"/>
              </a:rPr>
              <a:t> </a:t>
            </a:r>
            <a:r>
              <a:rPr lang="es-ES" sz="2400" b="1" i="1" u="sng" dirty="0">
                <a:effectLst/>
                <a:uFill>
                  <a:solidFill>
                    <a:srgbClr val="000000"/>
                  </a:solidFill>
                </a:uFill>
                <a:latin typeface="Calibri" panose="020F0502020204030204" pitchFamily="34" charset="0"/>
                <a:ea typeface="Calibri" panose="020F0502020204030204" pitchFamily="34" charset="0"/>
              </a:rPr>
              <a:t>PROTEGE</a:t>
            </a:r>
            <a:r>
              <a:rPr lang="es-ES" sz="2400" b="1" i="1" u="sng" spc="-25" dirty="0">
                <a:effectLst/>
                <a:uFill>
                  <a:solidFill>
                    <a:srgbClr val="000000"/>
                  </a:solidFill>
                </a:uFill>
                <a:latin typeface="Calibri" panose="020F0502020204030204" pitchFamily="34" charset="0"/>
                <a:ea typeface="Calibri" panose="020F0502020204030204" pitchFamily="34" charset="0"/>
              </a:rPr>
              <a:t> </a:t>
            </a:r>
            <a:r>
              <a:rPr lang="es-ES" sz="2400" b="1" i="1" u="sng" spc="-20" dirty="0">
                <a:effectLst/>
                <a:uFill>
                  <a:solidFill>
                    <a:srgbClr val="000000"/>
                  </a:solidFill>
                </a:uFill>
                <a:latin typeface="Calibri" panose="020F0502020204030204" pitchFamily="34" charset="0"/>
                <a:ea typeface="Calibri" panose="020F0502020204030204" pitchFamily="34" charset="0"/>
              </a:rPr>
              <a:t>CALLE</a:t>
            </a:r>
            <a:br>
              <a:rPr lang="es-CL" sz="2400" b="1" i="1" u="sng" dirty="0">
                <a:effectLst/>
                <a:uFill>
                  <a:solidFill>
                    <a:srgbClr val="000000"/>
                  </a:solidFill>
                </a:uFill>
                <a:latin typeface="Calibri" panose="020F0502020204030204" pitchFamily="34" charset="0"/>
                <a:ea typeface="Calibri" panose="020F0502020204030204" pitchFamily="34" charset="0"/>
              </a:rPr>
            </a:br>
            <a:endParaRPr lang="es-CL" dirty="0"/>
          </a:p>
        </p:txBody>
      </p:sp>
      <p:sp>
        <p:nvSpPr>
          <p:cNvPr id="6" name="CuadroTexto 5">
            <a:extLst>
              <a:ext uri="{FF2B5EF4-FFF2-40B4-BE49-F238E27FC236}">
                <a16:creationId xmlns:a16="http://schemas.microsoft.com/office/drawing/2014/main" id="{F446A447-3CA4-7351-AC04-0E24F88CED85}"/>
              </a:ext>
            </a:extLst>
          </p:cNvPr>
          <p:cNvSpPr txBox="1"/>
          <p:nvPr/>
        </p:nvSpPr>
        <p:spPr>
          <a:xfrm>
            <a:off x="216535" y="1447800"/>
            <a:ext cx="4012565" cy="369332"/>
          </a:xfrm>
          <a:prstGeom prst="rect">
            <a:avLst/>
          </a:prstGeom>
          <a:noFill/>
        </p:spPr>
        <p:txBody>
          <a:bodyPr wrap="square" rtlCol="0">
            <a:spAutoFit/>
          </a:bodyPr>
          <a:lstStyle/>
          <a:p>
            <a:r>
              <a:rPr lang="es-CL" b="1" u="sng" dirty="0"/>
              <a:t>REGIÓN DE VALPARAÍSO</a:t>
            </a:r>
          </a:p>
        </p:txBody>
      </p:sp>
      <p:graphicFrame>
        <p:nvGraphicFramePr>
          <p:cNvPr id="8" name="Marcador de contenido 6">
            <a:extLst>
              <a:ext uri="{FF2B5EF4-FFF2-40B4-BE49-F238E27FC236}">
                <a16:creationId xmlns:a16="http://schemas.microsoft.com/office/drawing/2014/main" id="{CE4A3736-81E5-D88F-4132-C77ED12ED171}"/>
              </a:ext>
            </a:extLst>
          </p:cNvPr>
          <p:cNvGraphicFramePr>
            <a:graphicFrameLocks/>
          </p:cNvGraphicFramePr>
          <p:nvPr>
            <p:extLst>
              <p:ext uri="{D42A27DB-BD31-4B8C-83A1-F6EECF244321}">
                <p14:modId xmlns:p14="http://schemas.microsoft.com/office/powerpoint/2010/main" val="3969008064"/>
              </p:ext>
            </p:extLst>
          </p:nvPr>
        </p:nvGraphicFramePr>
        <p:xfrm>
          <a:off x="216535" y="1928813"/>
          <a:ext cx="5427028" cy="1845724"/>
        </p:xfrm>
        <a:graphic>
          <a:graphicData uri="http://schemas.openxmlformats.org/drawingml/2006/table">
            <a:tbl>
              <a:tblPr firstRow="1" firstCol="1" bandRow="1">
                <a:tableStyleId>{5C22544A-7EE6-4342-B048-85BDC9FD1C3A}</a:tableStyleId>
              </a:tblPr>
              <a:tblGrid>
                <a:gridCol w="2713514">
                  <a:extLst>
                    <a:ext uri="{9D8B030D-6E8A-4147-A177-3AD203B41FA5}">
                      <a16:colId xmlns:a16="http://schemas.microsoft.com/office/drawing/2014/main" val="3008538355"/>
                    </a:ext>
                  </a:extLst>
                </a:gridCol>
                <a:gridCol w="2713514">
                  <a:extLst>
                    <a:ext uri="{9D8B030D-6E8A-4147-A177-3AD203B41FA5}">
                      <a16:colId xmlns:a16="http://schemas.microsoft.com/office/drawing/2014/main" val="1239926093"/>
                    </a:ext>
                  </a:extLst>
                </a:gridCol>
              </a:tblGrid>
              <a:tr h="648964">
                <a:tc>
                  <a:txBody>
                    <a:bodyPr/>
                    <a:lstStyle/>
                    <a:p>
                      <a:pPr>
                        <a:lnSpc>
                          <a:spcPct val="115000"/>
                        </a:lnSpc>
                        <a:spcAft>
                          <a:spcPts val="1000"/>
                        </a:spcAft>
                      </a:pPr>
                      <a:r>
                        <a:rPr lang="es-CL" sz="1200" dirty="0">
                          <a:solidFill>
                            <a:schemeClr val="tx1">
                              <a:lumMod val="85000"/>
                              <a:lumOff val="15000"/>
                            </a:schemeClr>
                          </a:solidFill>
                          <a:effectLst/>
                        </a:rPr>
                        <a:t>Concurso Plan Protege Calle 2024, Valparaíso</a:t>
                      </a:r>
                      <a:endParaRPr lang="es-CL" sz="1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a:solidFill>
                            <a:schemeClr val="tx1">
                              <a:lumMod val="85000"/>
                              <a:lumOff val="15000"/>
                            </a:schemeClr>
                          </a:solidFill>
                          <a:effectLst/>
                        </a:rPr>
                        <a:t>Albergue </a:t>
                      </a:r>
                    </a:p>
                    <a:p>
                      <a:pPr>
                        <a:lnSpc>
                          <a:spcPct val="115000"/>
                        </a:lnSpc>
                        <a:spcAft>
                          <a:spcPts val="1000"/>
                        </a:spcAft>
                      </a:pPr>
                      <a:r>
                        <a:rPr lang="es-CL" sz="1200">
                          <a:solidFill>
                            <a:schemeClr val="tx1">
                              <a:lumMod val="85000"/>
                              <a:lumOff val="15000"/>
                            </a:schemeClr>
                          </a:solidFill>
                          <a:effectLst/>
                        </a:rPr>
                        <a:t> </a:t>
                      </a:r>
                      <a:endParaRPr lang="es-CL" sz="12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346097880"/>
                  </a:ext>
                </a:extLst>
              </a:tr>
              <a:tr h="239352">
                <a:tc>
                  <a:txBody>
                    <a:bodyPr/>
                    <a:lstStyle/>
                    <a:p>
                      <a:pPr>
                        <a:lnSpc>
                          <a:spcPct val="115000"/>
                        </a:lnSpc>
                        <a:spcAft>
                          <a:spcPts val="1000"/>
                        </a:spcAft>
                      </a:pPr>
                      <a:r>
                        <a:rPr lang="es-CL" sz="1200" dirty="0">
                          <a:solidFill>
                            <a:schemeClr val="tx1">
                              <a:lumMod val="85000"/>
                              <a:lumOff val="15000"/>
                            </a:schemeClr>
                          </a:solidFill>
                          <a:effectLst/>
                        </a:rPr>
                        <a:t>Fecha de Inicio</a:t>
                      </a:r>
                      <a:endParaRPr lang="es-CL" sz="1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a:solidFill>
                            <a:schemeClr val="tx1">
                              <a:lumMod val="85000"/>
                              <a:lumOff val="15000"/>
                            </a:schemeClr>
                          </a:solidFill>
                          <a:effectLst/>
                        </a:rPr>
                        <a:t>12-06-2024</a:t>
                      </a:r>
                      <a:endParaRPr lang="es-CL" sz="12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1456141794"/>
                  </a:ext>
                </a:extLst>
              </a:tr>
              <a:tr h="239352">
                <a:tc>
                  <a:txBody>
                    <a:bodyPr/>
                    <a:lstStyle/>
                    <a:p>
                      <a:pPr>
                        <a:lnSpc>
                          <a:spcPct val="115000"/>
                        </a:lnSpc>
                        <a:spcAft>
                          <a:spcPts val="1000"/>
                        </a:spcAft>
                      </a:pPr>
                      <a:r>
                        <a:rPr lang="es-CL" sz="1200" dirty="0">
                          <a:solidFill>
                            <a:schemeClr val="tx1">
                              <a:lumMod val="85000"/>
                              <a:lumOff val="15000"/>
                            </a:schemeClr>
                          </a:solidFill>
                          <a:effectLst/>
                        </a:rPr>
                        <a:t>Fecha de Término</a:t>
                      </a:r>
                      <a:endParaRPr lang="es-CL" sz="1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a:solidFill>
                            <a:schemeClr val="tx1">
                              <a:lumMod val="85000"/>
                              <a:lumOff val="15000"/>
                            </a:schemeClr>
                          </a:solidFill>
                          <a:effectLst/>
                        </a:rPr>
                        <a:t>12-06-2025</a:t>
                      </a:r>
                      <a:endParaRPr lang="es-CL" sz="12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3572663195"/>
                  </a:ext>
                </a:extLst>
              </a:tr>
              <a:tr h="239352">
                <a:tc>
                  <a:txBody>
                    <a:bodyPr/>
                    <a:lstStyle/>
                    <a:p>
                      <a:pPr>
                        <a:lnSpc>
                          <a:spcPct val="115000"/>
                        </a:lnSpc>
                        <a:spcAft>
                          <a:spcPts val="1000"/>
                        </a:spcAft>
                      </a:pPr>
                      <a:r>
                        <a:rPr lang="es-CL" sz="1200" dirty="0">
                          <a:solidFill>
                            <a:schemeClr val="tx1">
                              <a:lumMod val="85000"/>
                              <a:lumOff val="15000"/>
                            </a:schemeClr>
                          </a:solidFill>
                          <a:effectLst/>
                        </a:rPr>
                        <a:t>Monto asignado</a:t>
                      </a:r>
                      <a:endParaRPr lang="es-CL" sz="1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a:solidFill>
                            <a:schemeClr val="tx1">
                              <a:lumMod val="85000"/>
                              <a:lumOff val="15000"/>
                            </a:schemeClr>
                          </a:solidFill>
                          <a:effectLst/>
                        </a:rPr>
                        <a:t>$50.400.000</a:t>
                      </a:r>
                      <a:endParaRPr lang="es-CL" sz="12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2304122891"/>
                  </a:ext>
                </a:extLst>
              </a:tr>
              <a:tr h="239352">
                <a:tc>
                  <a:txBody>
                    <a:bodyPr/>
                    <a:lstStyle/>
                    <a:p>
                      <a:pPr>
                        <a:lnSpc>
                          <a:spcPct val="115000"/>
                        </a:lnSpc>
                        <a:spcAft>
                          <a:spcPts val="1000"/>
                        </a:spcAft>
                      </a:pPr>
                      <a:r>
                        <a:rPr lang="es-CL" sz="1200" dirty="0">
                          <a:solidFill>
                            <a:schemeClr val="tx1">
                              <a:lumMod val="85000"/>
                              <a:lumOff val="15000"/>
                            </a:schemeClr>
                          </a:solidFill>
                          <a:effectLst/>
                        </a:rPr>
                        <a:t>Cobertura</a:t>
                      </a:r>
                      <a:endParaRPr lang="es-CL" sz="1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a:solidFill>
                            <a:schemeClr val="tx1">
                              <a:lumMod val="85000"/>
                              <a:lumOff val="15000"/>
                            </a:schemeClr>
                          </a:solidFill>
                          <a:effectLst/>
                        </a:rPr>
                        <a:t>20</a:t>
                      </a:r>
                      <a:endParaRPr lang="es-CL" sz="12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13398666"/>
                  </a:ext>
                </a:extLst>
              </a:tr>
              <a:tr h="239352">
                <a:tc>
                  <a:txBody>
                    <a:bodyPr/>
                    <a:lstStyle/>
                    <a:p>
                      <a:pPr>
                        <a:lnSpc>
                          <a:spcPct val="115000"/>
                        </a:lnSpc>
                        <a:spcAft>
                          <a:spcPts val="1000"/>
                        </a:spcAft>
                      </a:pPr>
                      <a:r>
                        <a:rPr lang="es-CL" sz="1200" dirty="0">
                          <a:solidFill>
                            <a:schemeClr val="tx1">
                              <a:lumMod val="85000"/>
                              <a:lumOff val="15000"/>
                            </a:schemeClr>
                          </a:solidFill>
                          <a:effectLst/>
                        </a:rPr>
                        <a:t>Personas atendidas</a:t>
                      </a:r>
                      <a:endParaRPr lang="es-CL" sz="1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dirty="0">
                          <a:solidFill>
                            <a:schemeClr val="tx1">
                              <a:lumMod val="85000"/>
                              <a:lumOff val="15000"/>
                            </a:schemeClr>
                          </a:solidFill>
                          <a:effectLst/>
                        </a:rPr>
                        <a:t>20</a:t>
                      </a:r>
                      <a:endParaRPr lang="es-CL" sz="12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3560434418"/>
                  </a:ext>
                </a:extLst>
              </a:tr>
            </a:tbl>
          </a:graphicData>
        </a:graphic>
      </p:graphicFrame>
      <p:graphicFrame>
        <p:nvGraphicFramePr>
          <p:cNvPr id="11" name="Marcador de contenido 10">
            <a:extLst>
              <a:ext uri="{FF2B5EF4-FFF2-40B4-BE49-F238E27FC236}">
                <a16:creationId xmlns:a16="http://schemas.microsoft.com/office/drawing/2014/main" id="{34C953B7-0B89-1DF4-6643-F1EE1037D7F4}"/>
              </a:ext>
            </a:extLst>
          </p:cNvPr>
          <p:cNvGraphicFramePr>
            <a:graphicFrameLocks noGrp="1"/>
          </p:cNvGraphicFramePr>
          <p:nvPr>
            <p:ph idx="1"/>
            <p:extLst>
              <p:ext uri="{D42A27DB-BD31-4B8C-83A1-F6EECF244321}">
                <p14:modId xmlns:p14="http://schemas.microsoft.com/office/powerpoint/2010/main" val="2405942313"/>
              </p:ext>
            </p:extLst>
          </p:nvPr>
        </p:nvGraphicFramePr>
        <p:xfrm>
          <a:off x="216534" y="4283424"/>
          <a:ext cx="5427028" cy="1845724"/>
        </p:xfrm>
        <a:graphic>
          <a:graphicData uri="http://schemas.openxmlformats.org/drawingml/2006/table">
            <a:tbl>
              <a:tblPr firstRow="1" firstCol="1" bandRow="1">
                <a:tableStyleId>{5C22544A-7EE6-4342-B048-85BDC9FD1C3A}</a:tableStyleId>
              </a:tblPr>
              <a:tblGrid>
                <a:gridCol w="2713514">
                  <a:extLst>
                    <a:ext uri="{9D8B030D-6E8A-4147-A177-3AD203B41FA5}">
                      <a16:colId xmlns:a16="http://schemas.microsoft.com/office/drawing/2014/main" val="2858291329"/>
                    </a:ext>
                  </a:extLst>
                </a:gridCol>
                <a:gridCol w="2713514">
                  <a:extLst>
                    <a:ext uri="{9D8B030D-6E8A-4147-A177-3AD203B41FA5}">
                      <a16:colId xmlns:a16="http://schemas.microsoft.com/office/drawing/2014/main" val="3235101879"/>
                    </a:ext>
                  </a:extLst>
                </a:gridCol>
              </a:tblGrid>
              <a:tr h="648964">
                <a:tc>
                  <a:txBody>
                    <a:bodyPr/>
                    <a:lstStyle/>
                    <a:p>
                      <a:pPr>
                        <a:lnSpc>
                          <a:spcPct val="115000"/>
                        </a:lnSpc>
                        <a:spcAft>
                          <a:spcPts val="1000"/>
                        </a:spcAft>
                      </a:pPr>
                      <a:r>
                        <a:rPr lang="es-CL" sz="1200" dirty="0">
                          <a:solidFill>
                            <a:schemeClr val="tx1">
                              <a:lumMod val="85000"/>
                              <a:lumOff val="15000"/>
                            </a:schemeClr>
                          </a:solidFill>
                          <a:effectLst/>
                        </a:rPr>
                        <a:t>Plan Protege Calle – Prorroga 2024</a:t>
                      </a:r>
                      <a:endParaRPr lang="es-CL" sz="9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a:solidFill>
                            <a:schemeClr val="tx1">
                              <a:lumMod val="85000"/>
                              <a:lumOff val="15000"/>
                            </a:schemeClr>
                          </a:solidFill>
                          <a:effectLst/>
                        </a:rPr>
                        <a:t> </a:t>
                      </a:r>
                      <a:endParaRPr lang="es-CL" sz="900">
                        <a:solidFill>
                          <a:schemeClr val="tx1">
                            <a:lumMod val="85000"/>
                            <a:lumOff val="15000"/>
                          </a:schemeClr>
                        </a:solidFill>
                        <a:effectLst/>
                      </a:endParaRPr>
                    </a:p>
                    <a:p>
                      <a:pPr>
                        <a:lnSpc>
                          <a:spcPct val="115000"/>
                        </a:lnSpc>
                        <a:spcAft>
                          <a:spcPts val="1000"/>
                        </a:spcAft>
                      </a:pPr>
                      <a:r>
                        <a:rPr lang="es-CL" sz="1200">
                          <a:solidFill>
                            <a:schemeClr val="tx1">
                              <a:lumMod val="85000"/>
                              <a:lumOff val="15000"/>
                            </a:schemeClr>
                          </a:solidFill>
                          <a:effectLst/>
                        </a:rPr>
                        <a:t> </a:t>
                      </a:r>
                      <a:endParaRPr lang="es-CL" sz="9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1057375771"/>
                  </a:ext>
                </a:extLst>
              </a:tr>
              <a:tr h="239352">
                <a:tc>
                  <a:txBody>
                    <a:bodyPr/>
                    <a:lstStyle/>
                    <a:p>
                      <a:pPr>
                        <a:lnSpc>
                          <a:spcPct val="115000"/>
                        </a:lnSpc>
                        <a:spcAft>
                          <a:spcPts val="1000"/>
                        </a:spcAft>
                      </a:pPr>
                      <a:r>
                        <a:rPr lang="es-CL" sz="1200" dirty="0">
                          <a:solidFill>
                            <a:schemeClr val="tx1">
                              <a:lumMod val="85000"/>
                              <a:lumOff val="15000"/>
                            </a:schemeClr>
                          </a:solidFill>
                          <a:effectLst/>
                        </a:rPr>
                        <a:t>Fecha de Inicio</a:t>
                      </a:r>
                      <a:endParaRPr lang="es-CL" sz="9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a:solidFill>
                            <a:schemeClr val="tx1">
                              <a:lumMod val="85000"/>
                              <a:lumOff val="15000"/>
                            </a:schemeClr>
                          </a:solidFill>
                          <a:effectLst/>
                        </a:rPr>
                        <a:t>12-06-2024</a:t>
                      </a:r>
                      <a:endParaRPr lang="es-CL" sz="9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695023547"/>
                  </a:ext>
                </a:extLst>
              </a:tr>
              <a:tr h="239352">
                <a:tc>
                  <a:txBody>
                    <a:bodyPr/>
                    <a:lstStyle/>
                    <a:p>
                      <a:pPr>
                        <a:lnSpc>
                          <a:spcPct val="115000"/>
                        </a:lnSpc>
                        <a:spcAft>
                          <a:spcPts val="1000"/>
                        </a:spcAft>
                      </a:pPr>
                      <a:r>
                        <a:rPr lang="es-CL" sz="1200" dirty="0">
                          <a:solidFill>
                            <a:schemeClr val="tx1">
                              <a:lumMod val="85000"/>
                              <a:lumOff val="15000"/>
                            </a:schemeClr>
                          </a:solidFill>
                          <a:effectLst/>
                        </a:rPr>
                        <a:t>Fecha de Término</a:t>
                      </a:r>
                      <a:endParaRPr lang="es-CL" sz="9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a:solidFill>
                            <a:schemeClr val="tx1">
                              <a:lumMod val="85000"/>
                              <a:lumOff val="15000"/>
                            </a:schemeClr>
                          </a:solidFill>
                          <a:effectLst/>
                        </a:rPr>
                        <a:t>12-06-2025</a:t>
                      </a:r>
                      <a:endParaRPr lang="es-CL" sz="9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1217800054"/>
                  </a:ext>
                </a:extLst>
              </a:tr>
              <a:tr h="239352">
                <a:tc>
                  <a:txBody>
                    <a:bodyPr/>
                    <a:lstStyle/>
                    <a:p>
                      <a:pPr>
                        <a:lnSpc>
                          <a:spcPct val="115000"/>
                        </a:lnSpc>
                        <a:spcAft>
                          <a:spcPts val="1000"/>
                        </a:spcAft>
                      </a:pPr>
                      <a:r>
                        <a:rPr lang="es-CL" sz="1200" dirty="0">
                          <a:solidFill>
                            <a:schemeClr val="tx1">
                              <a:lumMod val="85000"/>
                              <a:lumOff val="15000"/>
                            </a:schemeClr>
                          </a:solidFill>
                          <a:effectLst/>
                        </a:rPr>
                        <a:t>Monto asignado</a:t>
                      </a:r>
                      <a:endParaRPr lang="es-CL" sz="9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a:solidFill>
                            <a:schemeClr val="tx1">
                              <a:lumMod val="85000"/>
                              <a:lumOff val="15000"/>
                            </a:schemeClr>
                          </a:solidFill>
                          <a:effectLst/>
                        </a:rPr>
                        <a:t>$211.700.000</a:t>
                      </a:r>
                      <a:endParaRPr lang="es-CL" sz="9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3131282119"/>
                  </a:ext>
                </a:extLst>
              </a:tr>
              <a:tr h="239352">
                <a:tc>
                  <a:txBody>
                    <a:bodyPr/>
                    <a:lstStyle/>
                    <a:p>
                      <a:pPr>
                        <a:lnSpc>
                          <a:spcPct val="115000"/>
                        </a:lnSpc>
                        <a:spcAft>
                          <a:spcPts val="1000"/>
                        </a:spcAft>
                      </a:pPr>
                      <a:r>
                        <a:rPr lang="es-CL" sz="1200" dirty="0">
                          <a:solidFill>
                            <a:schemeClr val="tx1">
                              <a:lumMod val="85000"/>
                              <a:lumOff val="15000"/>
                            </a:schemeClr>
                          </a:solidFill>
                          <a:effectLst/>
                        </a:rPr>
                        <a:t>Cobertura</a:t>
                      </a:r>
                      <a:endParaRPr lang="es-CL" sz="9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a:solidFill>
                            <a:schemeClr val="tx1">
                              <a:lumMod val="85000"/>
                              <a:lumOff val="15000"/>
                            </a:schemeClr>
                          </a:solidFill>
                          <a:effectLst/>
                        </a:rPr>
                        <a:t>20</a:t>
                      </a:r>
                      <a:endParaRPr lang="es-CL" sz="9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2090807910"/>
                  </a:ext>
                </a:extLst>
              </a:tr>
              <a:tr h="239352">
                <a:tc>
                  <a:txBody>
                    <a:bodyPr/>
                    <a:lstStyle/>
                    <a:p>
                      <a:pPr>
                        <a:lnSpc>
                          <a:spcPct val="115000"/>
                        </a:lnSpc>
                        <a:spcAft>
                          <a:spcPts val="1000"/>
                        </a:spcAft>
                      </a:pPr>
                      <a:r>
                        <a:rPr lang="es-CL" sz="1200" dirty="0">
                          <a:solidFill>
                            <a:schemeClr val="tx1">
                              <a:lumMod val="85000"/>
                              <a:lumOff val="15000"/>
                            </a:schemeClr>
                          </a:solidFill>
                          <a:effectLst/>
                        </a:rPr>
                        <a:t>Personas atendidas</a:t>
                      </a:r>
                      <a:endParaRPr lang="es-CL" sz="9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tc>
                  <a:txBody>
                    <a:bodyPr/>
                    <a:lstStyle/>
                    <a:p>
                      <a:pPr>
                        <a:lnSpc>
                          <a:spcPct val="115000"/>
                        </a:lnSpc>
                        <a:spcAft>
                          <a:spcPts val="1000"/>
                        </a:spcAft>
                      </a:pPr>
                      <a:r>
                        <a:rPr lang="es-CL" sz="1200" dirty="0">
                          <a:solidFill>
                            <a:schemeClr val="tx1">
                              <a:lumMod val="85000"/>
                              <a:lumOff val="15000"/>
                            </a:schemeClr>
                          </a:solidFill>
                          <a:effectLst/>
                        </a:rPr>
                        <a:t>20</a:t>
                      </a:r>
                      <a:endParaRPr lang="es-CL" sz="9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39" marR="57939" marT="0" marB="0"/>
                </a:tc>
                <a:extLst>
                  <a:ext uri="{0D108BD9-81ED-4DB2-BD59-A6C34878D82A}">
                    <a16:rowId xmlns:a16="http://schemas.microsoft.com/office/drawing/2014/main" val="3138550532"/>
                  </a:ext>
                </a:extLst>
              </a:tr>
            </a:tbl>
          </a:graphicData>
        </a:graphic>
      </p:graphicFrame>
      <p:sp>
        <p:nvSpPr>
          <p:cNvPr id="12" name="CuadroTexto 11">
            <a:extLst>
              <a:ext uri="{FF2B5EF4-FFF2-40B4-BE49-F238E27FC236}">
                <a16:creationId xmlns:a16="http://schemas.microsoft.com/office/drawing/2014/main" id="{97B35546-416D-B81E-F225-14CD0B873347}"/>
              </a:ext>
            </a:extLst>
          </p:cNvPr>
          <p:cNvSpPr txBox="1"/>
          <p:nvPr/>
        </p:nvSpPr>
        <p:spPr>
          <a:xfrm>
            <a:off x="6274435" y="1379326"/>
            <a:ext cx="4012565" cy="369332"/>
          </a:xfrm>
          <a:prstGeom prst="rect">
            <a:avLst/>
          </a:prstGeom>
          <a:noFill/>
        </p:spPr>
        <p:txBody>
          <a:bodyPr wrap="square" rtlCol="0">
            <a:spAutoFit/>
          </a:bodyPr>
          <a:lstStyle/>
          <a:p>
            <a:r>
              <a:rPr lang="es-CL" b="1" u="sng" dirty="0"/>
              <a:t>REGIÓN DE AYSÉN</a:t>
            </a:r>
          </a:p>
        </p:txBody>
      </p:sp>
      <p:graphicFrame>
        <p:nvGraphicFramePr>
          <p:cNvPr id="13" name="Tabla 12">
            <a:extLst>
              <a:ext uri="{FF2B5EF4-FFF2-40B4-BE49-F238E27FC236}">
                <a16:creationId xmlns:a16="http://schemas.microsoft.com/office/drawing/2014/main" id="{C6B34008-5D7A-B644-72B1-12CE462EE1E4}"/>
              </a:ext>
            </a:extLst>
          </p:cNvPr>
          <p:cNvGraphicFramePr>
            <a:graphicFrameLocks noGrp="1"/>
          </p:cNvGraphicFramePr>
          <p:nvPr>
            <p:extLst>
              <p:ext uri="{D42A27DB-BD31-4B8C-83A1-F6EECF244321}">
                <p14:modId xmlns:p14="http://schemas.microsoft.com/office/powerpoint/2010/main" val="1323657691"/>
              </p:ext>
            </p:extLst>
          </p:nvPr>
        </p:nvGraphicFramePr>
        <p:xfrm>
          <a:off x="6274434" y="1928813"/>
          <a:ext cx="5752466" cy="1845723"/>
        </p:xfrm>
        <a:graphic>
          <a:graphicData uri="http://schemas.openxmlformats.org/drawingml/2006/table">
            <a:tbl>
              <a:tblPr firstRow="1" firstCol="1" bandRow="1">
                <a:tableStyleId>{5C22544A-7EE6-4342-B048-85BDC9FD1C3A}</a:tableStyleId>
              </a:tblPr>
              <a:tblGrid>
                <a:gridCol w="2876233">
                  <a:extLst>
                    <a:ext uri="{9D8B030D-6E8A-4147-A177-3AD203B41FA5}">
                      <a16:colId xmlns:a16="http://schemas.microsoft.com/office/drawing/2014/main" val="3817681284"/>
                    </a:ext>
                  </a:extLst>
                </a:gridCol>
                <a:gridCol w="2876233">
                  <a:extLst>
                    <a:ext uri="{9D8B030D-6E8A-4147-A177-3AD203B41FA5}">
                      <a16:colId xmlns:a16="http://schemas.microsoft.com/office/drawing/2014/main" val="1527875027"/>
                    </a:ext>
                  </a:extLst>
                </a:gridCol>
              </a:tblGrid>
              <a:tr h="539868">
                <a:tc>
                  <a:txBody>
                    <a:bodyPr/>
                    <a:lstStyle/>
                    <a:p>
                      <a:pPr>
                        <a:lnSpc>
                          <a:spcPct val="115000"/>
                        </a:lnSpc>
                        <a:spcAft>
                          <a:spcPts val="1000"/>
                        </a:spcAft>
                      </a:pPr>
                      <a:r>
                        <a:rPr lang="es-CL" sz="1400" dirty="0">
                          <a:solidFill>
                            <a:schemeClr val="tx1">
                              <a:lumMod val="85000"/>
                              <a:lumOff val="15000"/>
                            </a:schemeClr>
                          </a:solidFill>
                          <a:effectLst/>
                        </a:rPr>
                        <a:t>Plan Protege Calle 2023, Ruta Protege</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 </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31179372"/>
                  </a:ext>
                </a:extLst>
              </a:tr>
              <a:tr h="261171">
                <a:tc>
                  <a:txBody>
                    <a:bodyPr/>
                    <a:lstStyle/>
                    <a:p>
                      <a:pPr>
                        <a:lnSpc>
                          <a:spcPct val="115000"/>
                        </a:lnSpc>
                        <a:spcAft>
                          <a:spcPts val="1000"/>
                        </a:spcAft>
                      </a:pPr>
                      <a:r>
                        <a:rPr lang="es-CL" sz="1400" dirty="0">
                          <a:solidFill>
                            <a:schemeClr val="tx1">
                              <a:lumMod val="85000"/>
                              <a:lumOff val="15000"/>
                            </a:schemeClr>
                          </a:solidFill>
                          <a:effectLst/>
                        </a:rPr>
                        <a:t>Fecha de Inicio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24-05-2023</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1613308"/>
                  </a:ext>
                </a:extLst>
              </a:tr>
              <a:tr h="261171">
                <a:tc>
                  <a:txBody>
                    <a:bodyPr/>
                    <a:lstStyle/>
                    <a:p>
                      <a:pPr>
                        <a:lnSpc>
                          <a:spcPct val="115000"/>
                        </a:lnSpc>
                        <a:spcAft>
                          <a:spcPts val="1000"/>
                        </a:spcAft>
                      </a:pPr>
                      <a:r>
                        <a:rPr lang="es-CL" sz="1400" dirty="0">
                          <a:solidFill>
                            <a:schemeClr val="tx1">
                              <a:lumMod val="85000"/>
                              <a:lumOff val="15000"/>
                            </a:schemeClr>
                          </a:solidFill>
                          <a:effectLst/>
                        </a:rPr>
                        <a:t>Fecha de Término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24-05-2024</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17430279"/>
                  </a:ext>
                </a:extLst>
              </a:tr>
              <a:tr h="261171">
                <a:tc>
                  <a:txBody>
                    <a:bodyPr/>
                    <a:lstStyle/>
                    <a:p>
                      <a:pPr>
                        <a:lnSpc>
                          <a:spcPct val="115000"/>
                        </a:lnSpc>
                        <a:spcAft>
                          <a:spcPts val="1000"/>
                        </a:spcAft>
                      </a:pPr>
                      <a:r>
                        <a:rPr lang="es-CL" sz="1400" dirty="0">
                          <a:solidFill>
                            <a:schemeClr val="tx1">
                              <a:lumMod val="85000"/>
                              <a:lumOff val="15000"/>
                            </a:schemeClr>
                          </a:solidFill>
                          <a:effectLst/>
                        </a:rPr>
                        <a:t>Monto asignado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$98.550.000</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1495629"/>
                  </a:ext>
                </a:extLst>
              </a:tr>
              <a:tr h="261171">
                <a:tc>
                  <a:txBody>
                    <a:bodyPr/>
                    <a:lstStyle/>
                    <a:p>
                      <a:pPr>
                        <a:lnSpc>
                          <a:spcPct val="115000"/>
                        </a:lnSpc>
                        <a:spcAft>
                          <a:spcPts val="1000"/>
                        </a:spcAft>
                      </a:pPr>
                      <a:r>
                        <a:rPr lang="es-CL" sz="1400" dirty="0">
                          <a:solidFill>
                            <a:schemeClr val="tx1">
                              <a:lumMod val="85000"/>
                              <a:lumOff val="15000"/>
                            </a:schemeClr>
                          </a:solidFill>
                          <a:effectLst/>
                        </a:rPr>
                        <a:t>Cobertura</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20</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29494664"/>
                  </a:ext>
                </a:extLst>
              </a:tr>
              <a:tr h="261171">
                <a:tc>
                  <a:txBody>
                    <a:bodyPr/>
                    <a:lstStyle/>
                    <a:p>
                      <a:pPr>
                        <a:lnSpc>
                          <a:spcPct val="115000"/>
                        </a:lnSpc>
                        <a:spcAft>
                          <a:spcPts val="1000"/>
                        </a:spcAft>
                      </a:pPr>
                      <a:r>
                        <a:rPr lang="es-CL" sz="1400" dirty="0">
                          <a:solidFill>
                            <a:schemeClr val="tx1">
                              <a:lumMod val="85000"/>
                              <a:lumOff val="15000"/>
                            </a:schemeClr>
                          </a:solidFill>
                          <a:effectLst/>
                        </a:rPr>
                        <a:t>Personas atendidas</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solidFill>
                            <a:schemeClr val="tx1">
                              <a:lumMod val="85000"/>
                              <a:lumOff val="15000"/>
                            </a:schemeClr>
                          </a:solidFill>
                          <a:effectLst/>
                        </a:rPr>
                        <a:t>83</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66174875"/>
                  </a:ext>
                </a:extLst>
              </a:tr>
            </a:tbl>
          </a:graphicData>
        </a:graphic>
      </p:graphicFrame>
      <p:graphicFrame>
        <p:nvGraphicFramePr>
          <p:cNvPr id="14" name="Tabla 13">
            <a:extLst>
              <a:ext uri="{FF2B5EF4-FFF2-40B4-BE49-F238E27FC236}">
                <a16:creationId xmlns:a16="http://schemas.microsoft.com/office/drawing/2014/main" id="{48C1A410-74D0-D2D0-40D2-F7B51D064D91}"/>
              </a:ext>
            </a:extLst>
          </p:cNvPr>
          <p:cNvGraphicFramePr>
            <a:graphicFrameLocks noGrp="1"/>
          </p:cNvGraphicFramePr>
          <p:nvPr>
            <p:extLst>
              <p:ext uri="{D42A27DB-BD31-4B8C-83A1-F6EECF244321}">
                <p14:modId xmlns:p14="http://schemas.microsoft.com/office/powerpoint/2010/main" val="3440932089"/>
              </p:ext>
            </p:extLst>
          </p:nvPr>
        </p:nvGraphicFramePr>
        <p:xfrm>
          <a:off x="6274434" y="4283424"/>
          <a:ext cx="5701032" cy="1845723"/>
        </p:xfrm>
        <a:graphic>
          <a:graphicData uri="http://schemas.openxmlformats.org/drawingml/2006/table">
            <a:tbl>
              <a:tblPr firstRow="1" firstCol="1" bandRow="1">
                <a:tableStyleId>{5C22544A-7EE6-4342-B048-85BDC9FD1C3A}</a:tableStyleId>
              </a:tblPr>
              <a:tblGrid>
                <a:gridCol w="2850516">
                  <a:extLst>
                    <a:ext uri="{9D8B030D-6E8A-4147-A177-3AD203B41FA5}">
                      <a16:colId xmlns:a16="http://schemas.microsoft.com/office/drawing/2014/main" val="3711700147"/>
                    </a:ext>
                  </a:extLst>
                </a:gridCol>
                <a:gridCol w="2850516">
                  <a:extLst>
                    <a:ext uri="{9D8B030D-6E8A-4147-A177-3AD203B41FA5}">
                      <a16:colId xmlns:a16="http://schemas.microsoft.com/office/drawing/2014/main" val="1552085504"/>
                    </a:ext>
                  </a:extLst>
                </a:gridCol>
              </a:tblGrid>
              <a:tr h="539868">
                <a:tc>
                  <a:txBody>
                    <a:bodyPr/>
                    <a:lstStyle/>
                    <a:p>
                      <a:pPr>
                        <a:lnSpc>
                          <a:spcPct val="115000"/>
                        </a:lnSpc>
                        <a:spcAft>
                          <a:spcPts val="1000"/>
                        </a:spcAft>
                      </a:pPr>
                      <a:r>
                        <a:rPr lang="es-CL" sz="1400" dirty="0">
                          <a:solidFill>
                            <a:schemeClr val="tx1">
                              <a:lumMod val="85000"/>
                              <a:lumOff val="15000"/>
                            </a:schemeClr>
                          </a:solidFill>
                          <a:effectLst/>
                        </a:rPr>
                        <a:t>Plan Protege Calle 2023, Albergue Protege 24 horas</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 </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2376493"/>
                  </a:ext>
                </a:extLst>
              </a:tr>
              <a:tr h="261171">
                <a:tc>
                  <a:txBody>
                    <a:bodyPr/>
                    <a:lstStyle/>
                    <a:p>
                      <a:pPr>
                        <a:lnSpc>
                          <a:spcPct val="115000"/>
                        </a:lnSpc>
                        <a:spcAft>
                          <a:spcPts val="1000"/>
                        </a:spcAft>
                      </a:pPr>
                      <a:r>
                        <a:rPr lang="es-CL" sz="1400" dirty="0">
                          <a:solidFill>
                            <a:schemeClr val="tx1">
                              <a:lumMod val="85000"/>
                              <a:lumOff val="15000"/>
                            </a:schemeClr>
                          </a:solidFill>
                          <a:effectLst/>
                        </a:rPr>
                        <a:t>Fecha de Inicio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24-05-2023</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18170666"/>
                  </a:ext>
                </a:extLst>
              </a:tr>
              <a:tr h="261171">
                <a:tc>
                  <a:txBody>
                    <a:bodyPr/>
                    <a:lstStyle/>
                    <a:p>
                      <a:pPr>
                        <a:lnSpc>
                          <a:spcPct val="115000"/>
                        </a:lnSpc>
                        <a:spcAft>
                          <a:spcPts val="1000"/>
                        </a:spcAft>
                      </a:pPr>
                      <a:r>
                        <a:rPr lang="es-CL" sz="1400" dirty="0">
                          <a:solidFill>
                            <a:schemeClr val="tx1">
                              <a:lumMod val="85000"/>
                              <a:lumOff val="15000"/>
                            </a:schemeClr>
                          </a:solidFill>
                          <a:effectLst/>
                        </a:rPr>
                        <a:t>Fecha de Término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solidFill>
                            <a:schemeClr val="tx1">
                              <a:lumMod val="85000"/>
                              <a:lumOff val="15000"/>
                            </a:schemeClr>
                          </a:solidFill>
                          <a:effectLst/>
                        </a:rPr>
                        <a:t>24-05-2024</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22074033"/>
                  </a:ext>
                </a:extLst>
              </a:tr>
              <a:tr h="261171">
                <a:tc>
                  <a:txBody>
                    <a:bodyPr/>
                    <a:lstStyle/>
                    <a:p>
                      <a:pPr>
                        <a:lnSpc>
                          <a:spcPct val="115000"/>
                        </a:lnSpc>
                        <a:spcAft>
                          <a:spcPts val="1000"/>
                        </a:spcAft>
                      </a:pPr>
                      <a:r>
                        <a:rPr lang="es-CL" sz="1400" dirty="0">
                          <a:solidFill>
                            <a:schemeClr val="tx1">
                              <a:lumMod val="85000"/>
                              <a:lumOff val="15000"/>
                            </a:schemeClr>
                          </a:solidFill>
                          <a:effectLst/>
                        </a:rPr>
                        <a:t>Monto asignado</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$160.600.000</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96932790"/>
                  </a:ext>
                </a:extLst>
              </a:tr>
              <a:tr h="261171">
                <a:tc>
                  <a:txBody>
                    <a:bodyPr/>
                    <a:lstStyle/>
                    <a:p>
                      <a:pPr>
                        <a:lnSpc>
                          <a:spcPct val="115000"/>
                        </a:lnSpc>
                        <a:spcAft>
                          <a:spcPts val="1000"/>
                        </a:spcAft>
                      </a:pPr>
                      <a:r>
                        <a:rPr lang="es-CL" sz="1400" dirty="0">
                          <a:solidFill>
                            <a:schemeClr val="tx1">
                              <a:lumMod val="85000"/>
                              <a:lumOff val="15000"/>
                            </a:schemeClr>
                          </a:solidFill>
                          <a:effectLst/>
                        </a:rPr>
                        <a:t>Cobertura</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solidFill>
                            <a:schemeClr val="tx1">
                              <a:lumMod val="85000"/>
                              <a:lumOff val="15000"/>
                            </a:schemeClr>
                          </a:solidFill>
                          <a:effectLst/>
                        </a:rPr>
                        <a:t>20 </a:t>
                      </a:r>
                      <a:endParaRPr lang="es-CL" sz="11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817284"/>
                  </a:ext>
                </a:extLst>
              </a:tr>
              <a:tr h="261171">
                <a:tc>
                  <a:txBody>
                    <a:bodyPr/>
                    <a:lstStyle/>
                    <a:p>
                      <a:pPr>
                        <a:lnSpc>
                          <a:spcPct val="115000"/>
                        </a:lnSpc>
                        <a:spcAft>
                          <a:spcPts val="1000"/>
                        </a:spcAft>
                      </a:pPr>
                      <a:r>
                        <a:rPr lang="es-CL" sz="1400" dirty="0">
                          <a:solidFill>
                            <a:schemeClr val="tx1">
                              <a:lumMod val="85000"/>
                              <a:lumOff val="15000"/>
                            </a:schemeClr>
                          </a:solidFill>
                          <a:effectLst/>
                        </a:rPr>
                        <a:t>Personas atendidas</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solidFill>
                            <a:schemeClr val="tx1">
                              <a:lumMod val="85000"/>
                              <a:lumOff val="15000"/>
                            </a:schemeClr>
                          </a:solidFill>
                          <a:effectLst/>
                        </a:rPr>
                        <a:t>29</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40866037"/>
                  </a:ext>
                </a:extLst>
              </a:tr>
            </a:tbl>
          </a:graphicData>
        </a:graphic>
      </p:graphicFrame>
      <p:pic>
        <p:nvPicPr>
          <p:cNvPr id="15" name="Imagen 14">
            <a:extLst>
              <a:ext uri="{FF2B5EF4-FFF2-40B4-BE49-F238E27FC236}">
                <a16:creationId xmlns:a16="http://schemas.microsoft.com/office/drawing/2014/main" id="{703B1AE3-B44E-9F74-3D53-E04406E3A7AB}"/>
              </a:ext>
            </a:extLst>
          </p:cNvPr>
          <p:cNvPicPr>
            <a:picLocks noChangeAspect="1"/>
          </p:cNvPicPr>
          <p:nvPr/>
        </p:nvPicPr>
        <p:blipFill>
          <a:blip r:embed="rId2"/>
          <a:stretch>
            <a:fillRect/>
          </a:stretch>
        </p:blipFill>
        <p:spPr>
          <a:xfrm>
            <a:off x="10482566" y="117460"/>
            <a:ext cx="1544334" cy="663535"/>
          </a:xfrm>
          <a:prstGeom prst="rect">
            <a:avLst/>
          </a:prstGeom>
        </p:spPr>
      </p:pic>
    </p:spTree>
    <p:extLst>
      <p:ext uri="{BB962C8B-B14F-4D97-AF65-F5344CB8AC3E}">
        <p14:creationId xmlns:p14="http://schemas.microsoft.com/office/powerpoint/2010/main" val="1031723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D6DEAF5-2CED-C5FB-10ED-84AC65E6945B}"/>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II. CENTROS</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TEMPORALES</a:t>
            </a:r>
            <a:r>
              <a:rPr lang="es-ES" sz="2600" b="1" i="1" u="sng" spc="-5">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PARA</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LA</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spc="-10">
                <a:solidFill>
                  <a:srgbClr val="FFFFFF"/>
                </a:solidFill>
                <a:effectLst/>
                <a:uFill>
                  <a:solidFill>
                    <a:srgbClr val="000000"/>
                  </a:solidFill>
                </a:uFill>
                <a:latin typeface="Calibri" panose="020F0502020204030204" pitchFamily="34" charset="0"/>
                <a:ea typeface="Calibri" panose="020F0502020204030204" pitchFamily="34" charset="0"/>
              </a:rPr>
              <a:t>SUPERACIÓN</a:t>
            </a:r>
            <a:br>
              <a:rPr lang="es-CL" sz="2600" b="1" i="1" u="sng">
                <a:solidFill>
                  <a:srgbClr val="FFFFFF"/>
                </a:solidFill>
                <a:effectLst/>
                <a:uFill>
                  <a:solidFill>
                    <a:srgbClr val="000000"/>
                  </a:solidFill>
                </a:uFill>
                <a:latin typeface="Calibri" panose="020F0502020204030204" pitchFamily="34" charset="0"/>
                <a:ea typeface="Calibri" panose="020F0502020204030204" pitchFamily="34" charset="0"/>
              </a:rPr>
            </a:br>
            <a:endParaRPr lang="es-CL" sz="2600">
              <a:solidFill>
                <a:srgbClr val="FFFFFF"/>
              </a:solidFill>
            </a:endParaRPr>
          </a:p>
        </p:txBody>
      </p:sp>
      <p:sp>
        <p:nvSpPr>
          <p:cNvPr id="3" name="Marcador de contenido 2">
            <a:extLst>
              <a:ext uri="{FF2B5EF4-FFF2-40B4-BE49-F238E27FC236}">
                <a16:creationId xmlns:a16="http://schemas.microsoft.com/office/drawing/2014/main" id="{9682E5EB-C138-F796-F133-5E9938898E69}"/>
              </a:ext>
            </a:extLst>
          </p:cNvPr>
          <p:cNvSpPr>
            <a:spLocks noGrp="1"/>
          </p:cNvSpPr>
          <p:nvPr>
            <p:ph idx="1"/>
          </p:nvPr>
        </p:nvSpPr>
        <p:spPr>
          <a:xfrm>
            <a:off x="5232804" y="1443035"/>
            <a:ext cx="6382933" cy="5297505"/>
          </a:xfrm>
        </p:spPr>
        <p:txBody>
          <a:bodyPr anchor="ctr">
            <a:normAutofit fontScale="92500" lnSpcReduction="20000"/>
          </a:bodyPr>
          <a:lstStyle/>
          <a:p>
            <a:pPr marL="89535" marR="103505" algn="just">
              <a:lnSpc>
                <a:spcPct val="115000"/>
              </a:lnSpc>
              <a:spcBef>
                <a:spcPts val="220"/>
              </a:spcBef>
              <a:spcAft>
                <a:spcPts val="0"/>
              </a:spcAft>
            </a:pPr>
            <a:r>
              <a:rPr lang="es-ES" sz="2400" dirty="0">
                <a:effectLst/>
                <a:latin typeface="Calibri" panose="020F0502020204030204" pitchFamily="34" charset="0"/>
                <a:ea typeface="Calibri" panose="020F0502020204030204" pitchFamily="34" charset="0"/>
              </a:rPr>
              <a:t>Dispositivos de larga estadía, destinados a PSC, con el propósito de proveer o mejorar</a:t>
            </a:r>
            <a:r>
              <a:rPr lang="es-ES" sz="2400" spc="-4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el</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acceso</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alimentación,</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servicios</a:t>
            </a:r>
            <a:r>
              <a:rPr lang="es-ES" sz="2400" spc="-4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básicos</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y</a:t>
            </a:r>
            <a:r>
              <a:rPr lang="es-ES" sz="2400" spc="-2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el</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alojamiento,</a:t>
            </a:r>
            <a:r>
              <a:rPr lang="es-ES" sz="2400" spc="-4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mediante distintos servicios y modalidades de atención conectadas con la red de protección social, para que las PSC cuenten con las condiciones mínimas que aseguren su bienestar físico, social y/o logren un egreso exitoso mediante la interrupción de la situación de calle, por medio de planes de trabajo </a:t>
            </a:r>
            <a:r>
              <a:rPr lang="es-ES" sz="2400" spc="-10" dirty="0">
                <a:effectLst/>
                <a:latin typeface="Calibri" panose="020F0502020204030204" pitchFamily="34" charset="0"/>
                <a:ea typeface="Calibri" panose="020F0502020204030204" pitchFamily="34" charset="0"/>
              </a:rPr>
              <a:t>personalizados.</a:t>
            </a:r>
            <a:endParaRPr lang="es-CL" sz="2400" dirty="0">
              <a:effectLst/>
              <a:latin typeface="Calibri" panose="020F0502020204030204" pitchFamily="34" charset="0"/>
              <a:ea typeface="Calibri" panose="020F0502020204030204" pitchFamily="34" charset="0"/>
            </a:endParaRPr>
          </a:p>
          <a:p>
            <a:pPr marL="89535" marR="102870" algn="just">
              <a:lnSpc>
                <a:spcPct val="115000"/>
              </a:lnSpc>
              <a:spcBef>
                <a:spcPts val="1005"/>
              </a:spcBef>
            </a:pPr>
            <a:r>
              <a:rPr lang="es-ES" sz="2400" dirty="0">
                <a:effectLst/>
                <a:latin typeface="Calibri" panose="020F0502020204030204" pitchFamily="34" charset="0"/>
                <a:ea typeface="Calibri" panose="020F0502020204030204" pitchFamily="34" charset="0"/>
              </a:rPr>
              <a:t>De esta manera los centros temporales para la superación otorgan a las PSC condiciones</a:t>
            </a:r>
            <a:r>
              <a:rPr lang="es-ES" sz="2400" spc="20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mínimas</a:t>
            </a:r>
            <a:r>
              <a:rPr lang="es-ES" sz="2400" spc="2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de</a:t>
            </a:r>
            <a:r>
              <a:rPr lang="es-ES" sz="2400" spc="22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supervivencia,</a:t>
            </a:r>
            <a:r>
              <a:rPr lang="es-ES" sz="2400" spc="21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las</a:t>
            </a:r>
            <a:r>
              <a:rPr lang="es-ES" sz="2400" spc="23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cuales</a:t>
            </a:r>
            <a:r>
              <a:rPr lang="es-ES" sz="2400" spc="2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son</a:t>
            </a:r>
            <a:r>
              <a:rPr lang="es-ES" sz="2400" spc="2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el</a:t>
            </a:r>
            <a:r>
              <a:rPr lang="es-ES" sz="2400" spc="230" dirty="0">
                <a:effectLst/>
                <a:latin typeface="Calibri" panose="020F0502020204030204" pitchFamily="34" charset="0"/>
                <a:ea typeface="Calibri" panose="020F0502020204030204" pitchFamily="34" charset="0"/>
              </a:rPr>
              <a:t> </a:t>
            </a:r>
            <a:r>
              <a:rPr lang="es-ES" sz="2400" u="sng" dirty="0">
                <a:effectLst/>
                <a:latin typeface="Calibri" panose="020F0502020204030204" pitchFamily="34" charset="0"/>
                <a:ea typeface="Calibri" panose="020F0502020204030204" pitchFamily="34" charset="0"/>
              </a:rPr>
              <a:t>piso</a:t>
            </a:r>
            <a:r>
              <a:rPr lang="es-ES" sz="2400" u="sng" spc="200" dirty="0">
                <a:effectLst/>
                <a:latin typeface="Calibri" panose="020F0502020204030204" pitchFamily="34" charset="0"/>
                <a:ea typeface="Calibri" panose="020F0502020204030204" pitchFamily="34" charset="0"/>
              </a:rPr>
              <a:t> </a:t>
            </a:r>
            <a:r>
              <a:rPr lang="es-ES" sz="2400" u="sng" dirty="0">
                <a:effectLst/>
                <a:latin typeface="Calibri" panose="020F0502020204030204" pitchFamily="34" charset="0"/>
                <a:ea typeface="Calibri" panose="020F0502020204030204" pitchFamily="34" charset="0"/>
              </a:rPr>
              <a:t>de</a:t>
            </a:r>
            <a:r>
              <a:rPr lang="es-ES" sz="2400" u="sng" spc="220" dirty="0">
                <a:effectLst/>
                <a:latin typeface="Calibri" panose="020F0502020204030204" pitchFamily="34" charset="0"/>
                <a:ea typeface="Calibri" panose="020F0502020204030204" pitchFamily="34" charset="0"/>
              </a:rPr>
              <a:t> </a:t>
            </a:r>
            <a:r>
              <a:rPr lang="es-ES" sz="2400" u="sng" spc="-10" dirty="0">
                <a:effectLst/>
                <a:latin typeface="Calibri" panose="020F0502020204030204" pitchFamily="34" charset="0"/>
                <a:ea typeface="Calibri" panose="020F0502020204030204" pitchFamily="34" charset="0"/>
              </a:rPr>
              <a:t>seguridad </a:t>
            </a:r>
            <a:r>
              <a:rPr lang="es-ES" sz="2400" dirty="0">
                <a:effectLst/>
                <a:latin typeface="Calibri" panose="020F0502020204030204" pitchFamily="34" charset="0"/>
                <a:ea typeface="Calibri" panose="020F0502020204030204" pitchFamily="34" charset="0"/>
              </a:rPr>
              <a:t>desde el cual pueden desarrollar procesos hacia la superación de la situación de calle.</a:t>
            </a:r>
            <a:endParaRPr lang="es-CL" sz="2400" dirty="0">
              <a:effectLst/>
              <a:latin typeface="Calibri" panose="020F0502020204030204" pitchFamily="34" charset="0"/>
              <a:ea typeface="Calibri" panose="020F0502020204030204" pitchFamily="34" charset="0"/>
            </a:endParaRPr>
          </a:p>
          <a:p>
            <a:pPr marL="89535" marR="102870" algn="just">
              <a:lnSpc>
                <a:spcPct val="115000"/>
              </a:lnSpc>
              <a:spcBef>
                <a:spcPts val="1005"/>
              </a:spcBef>
              <a:spcAft>
                <a:spcPts val="0"/>
              </a:spcAft>
            </a:pPr>
            <a:endParaRPr lang="es-CL" sz="2400" dirty="0">
              <a:effectLst/>
              <a:latin typeface="Calibri" panose="020F0502020204030204" pitchFamily="34" charset="0"/>
              <a:ea typeface="Calibri" panose="020F0502020204030204" pitchFamily="34" charset="0"/>
            </a:endParaRPr>
          </a:p>
          <a:p>
            <a:endParaRPr lang="es-CL" dirty="0"/>
          </a:p>
        </p:txBody>
      </p:sp>
      <p:pic>
        <p:nvPicPr>
          <p:cNvPr id="4" name="Imagen 3">
            <a:extLst>
              <a:ext uri="{FF2B5EF4-FFF2-40B4-BE49-F238E27FC236}">
                <a16:creationId xmlns:a16="http://schemas.microsoft.com/office/drawing/2014/main" id="{CCF42865-465E-66C1-EBD1-E3C153F5BD8D}"/>
              </a:ext>
            </a:extLst>
          </p:cNvPr>
          <p:cNvPicPr>
            <a:picLocks noChangeAspect="1"/>
          </p:cNvPicPr>
          <p:nvPr/>
        </p:nvPicPr>
        <p:blipFill>
          <a:blip r:embed="rId2"/>
          <a:stretch>
            <a:fillRect/>
          </a:stretch>
        </p:blipFill>
        <p:spPr>
          <a:xfrm>
            <a:off x="10482566" y="117460"/>
            <a:ext cx="1544334" cy="663535"/>
          </a:xfrm>
          <a:prstGeom prst="rect">
            <a:avLst/>
          </a:prstGeom>
        </p:spPr>
      </p:pic>
    </p:spTree>
    <p:extLst>
      <p:ext uri="{BB962C8B-B14F-4D97-AF65-F5344CB8AC3E}">
        <p14:creationId xmlns:p14="http://schemas.microsoft.com/office/powerpoint/2010/main" val="3641256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D6DEAF5-2CED-C5FB-10ED-84AC65E6945B}"/>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II. CENTROS</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TEMPORALES</a:t>
            </a:r>
            <a:r>
              <a:rPr lang="es-ES" sz="2600" b="1" i="1" u="sng" spc="-5">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PARA</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LA</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spc="-10">
                <a:solidFill>
                  <a:srgbClr val="FFFFFF"/>
                </a:solidFill>
                <a:effectLst/>
                <a:uFill>
                  <a:solidFill>
                    <a:srgbClr val="000000"/>
                  </a:solidFill>
                </a:uFill>
                <a:latin typeface="Calibri" panose="020F0502020204030204" pitchFamily="34" charset="0"/>
                <a:ea typeface="Calibri" panose="020F0502020204030204" pitchFamily="34" charset="0"/>
              </a:rPr>
              <a:t>SUPERACIÓN</a:t>
            </a:r>
            <a:br>
              <a:rPr lang="es-CL" sz="2600" b="1" i="1" u="sng">
                <a:solidFill>
                  <a:srgbClr val="FFFFFF"/>
                </a:solidFill>
                <a:effectLst/>
                <a:uFill>
                  <a:solidFill>
                    <a:srgbClr val="000000"/>
                  </a:solidFill>
                </a:uFill>
                <a:latin typeface="Calibri" panose="020F0502020204030204" pitchFamily="34" charset="0"/>
                <a:ea typeface="Calibri" panose="020F0502020204030204" pitchFamily="34" charset="0"/>
              </a:rPr>
            </a:br>
            <a:endParaRPr lang="es-CL" sz="2600">
              <a:solidFill>
                <a:srgbClr val="FFFFFF"/>
              </a:solidFill>
            </a:endParaRPr>
          </a:p>
        </p:txBody>
      </p:sp>
      <p:sp>
        <p:nvSpPr>
          <p:cNvPr id="3" name="Marcador de contenido 2">
            <a:extLst>
              <a:ext uri="{FF2B5EF4-FFF2-40B4-BE49-F238E27FC236}">
                <a16:creationId xmlns:a16="http://schemas.microsoft.com/office/drawing/2014/main" id="{9682E5EB-C138-F796-F133-5E9938898E69}"/>
              </a:ext>
            </a:extLst>
          </p:cNvPr>
          <p:cNvSpPr>
            <a:spLocks noGrp="1"/>
          </p:cNvSpPr>
          <p:nvPr>
            <p:ph idx="1"/>
          </p:nvPr>
        </p:nvSpPr>
        <p:spPr>
          <a:xfrm>
            <a:off x="5232804" y="1443035"/>
            <a:ext cx="6382933" cy="5297505"/>
          </a:xfrm>
        </p:spPr>
        <p:txBody>
          <a:bodyPr anchor="ctr">
            <a:normAutofit fontScale="92500" lnSpcReduction="20000"/>
          </a:bodyPr>
          <a:lstStyle/>
          <a:p>
            <a:pPr marL="0" marR="107950" indent="0" algn="just">
              <a:lnSpc>
                <a:spcPct val="115000"/>
              </a:lnSpc>
              <a:spcBef>
                <a:spcPts val="965"/>
              </a:spcBef>
              <a:spcAft>
                <a:spcPts val="0"/>
              </a:spcAft>
              <a:buNone/>
            </a:pPr>
            <a:r>
              <a:rPr lang="es-ES" sz="2400" dirty="0">
                <a:effectLst/>
                <a:latin typeface="Calibri" panose="020F0502020204030204" pitchFamily="34" charset="0"/>
                <a:ea typeface="Calibri" panose="020F0502020204030204" pitchFamily="34" charset="0"/>
              </a:rPr>
              <a:t>Entre los Centros Temporales para la Superación, los que ejecutamos en el presente período informado son:</a:t>
            </a:r>
          </a:p>
          <a:p>
            <a:pPr marL="0" marR="107950" indent="0" algn="just">
              <a:lnSpc>
                <a:spcPct val="115000"/>
              </a:lnSpc>
              <a:spcBef>
                <a:spcPts val="965"/>
              </a:spcBef>
              <a:buNone/>
            </a:pPr>
            <a:r>
              <a:rPr lang="es-ES" sz="2400" b="1" dirty="0">
                <a:effectLst/>
                <a:latin typeface="Calibri" panose="020F0502020204030204" pitchFamily="34" charset="0"/>
                <a:ea typeface="Calibri" panose="020F0502020204030204" pitchFamily="34" charset="0"/>
              </a:rPr>
              <a:t>Residencia: </a:t>
            </a:r>
            <a:r>
              <a:rPr lang="es-ES" sz="2400" dirty="0">
                <a:effectLst/>
                <a:latin typeface="Calibri" panose="020F0502020204030204" pitchFamily="34" charset="0"/>
                <a:ea typeface="Calibri" panose="020F0502020204030204" pitchFamily="34" charset="0"/>
              </a:rPr>
              <a:t>CTS que ofrece alojamiento, servicios básicos y servicios de apoyo psicosocial a personas que se encuentren en proceso de salida de la situación de calle. Se promueve una participación activa en la organización y mantenimiento</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del</a:t>
            </a:r>
            <a:r>
              <a:rPr lang="es-ES" sz="2400" spc="-3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dispositivo,</a:t>
            </a:r>
            <a:r>
              <a:rPr lang="es-ES" sz="2400" spc="-5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siendo</a:t>
            </a:r>
            <a:r>
              <a:rPr lang="es-ES" sz="2400" spc="-3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corresponsables</a:t>
            </a:r>
            <a:r>
              <a:rPr lang="es-ES" sz="2400" spc="-3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de</a:t>
            </a:r>
            <a:r>
              <a:rPr lang="es-ES" sz="2400" spc="-5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una</a:t>
            </a:r>
            <a:r>
              <a:rPr lang="es-ES" sz="2400" spc="-3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estructura</a:t>
            </a:r>
            <a:r>
              <a:rPr lang="es-ES" sz="2400" spc="-3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que facilita procesos de cambio, participación e integración. Se pone énfasis en el ámbito</a:t>
            </a:r>
            <a:r>
              <a:rPr lang="es-ES" sz="2400" spc="-5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laboral</a:t>
            </a:r>
            <a:r>
              <a:rPr lang="es-ES" sz="2400" spc="-5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y</a:t>
            </a:r>
            <a:r>
              <a:rPr lang="es-ES" sz="2400" spc="-5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en</a:t>
            </a:r>
            <a:r>
              <a:rPr lang="es-ES" sz="2400" spc="-6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asesoría</a:t>
            </a:r>
            <a:r>
              <a:rPr lang="es-ES" sz="2400" spc="-5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en</a:t>
            </a:r>
            <a:r>
              <a:rPr lang="es-ES" sz="2400" spc="-6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emprendimiento.</a:t>
            </a:r>
            <a:r>
              <a:rPr lang="es-ES" sz="2400" spc="-5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El</a:t>
            </a:r>
            <a:r>
              <a:rPr lang="es-ES" sz="2400" spc="-5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objetivo</a:t>
            </a:r>
            <a:r>
              <a:rPr lang="es-ES" sz="2400" spc="-5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es</a:t>
            </a:r>
            <a:r>
              <a:rPr lang="es-ES" sz="2400" spc="-5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que</a:t>
            </a:r>
            <a:r>
              <a:rPr lang="es-ES" sz="2400" spc="-5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la</a:t>
            </a:r>
            <a:r>
              <a:rPr lang="es-ES" sz="2400" spc="-5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persona pueda contar con la autonomía económica</a:t>
            </a:r>
            <a:r>
              <a:rPr lang="es-ES" sz="2400" spc="-1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que le permita proyectar una vida independiente y superar situaciones sociales y de salud mental.</a:t>
            </a:r>
            <a:endParaRPr lang="es-CL" sz="2400" dirty="0">
              <a:effectLst/>
              <a:latin typeface="Calibri" panose="020F0502020204030204" pitchFamily="34" charset="0"/>
              <a:ea typeface="Calibri" panose="020F0502020204030204" pitchFamily="34" charset="0"/>
            </a:endParaRPr>
          </a:p>
          <a:p>
            <a:pPr marL="0" marR="107950" indent="0" algn="just">
              <a:lnSpc>
                <a:spcPct val="115000"/>
              </a:lnSpc>
              <a:spcBef>
                <a:spcPts val="965"/>
              </a:spcBef>
              <a:spcAft>
                <a:spcPts val="0"/>
              </a:spcAft>
              <a:buNone/>
            </a:pPr>
            <a:endParaRPr lang="es-CL" sz="1800" dirty="0">
              <a:effectLst/>
              <a:latin typeface="Calibri" panose="020F0502020204030204" pitchFamily="34" charset="0"/>
              <a:ea typeface="Calibri" panose="020F0502020204030204" pitchFamily="34" charset="0"/>
            </a:endParaRPr>
          </a:p>
          <a:p>
            <a:endParaRPr lang="es-CL" dirty="0"/>
          </a:p>
        </p:txBody>
      </p:sp>
      <p:pic>
        <p:nvPicPr>
          <p:cNvPr id="4" name="Imagen 3">
            <a:extLst>
              <a:ext uri="{FF2B5EF4-FFF2-40B4-BE49-F238E27FC236}">
                <a16:creationId xmlns:a16="http://schemas.microsoft.com/office/drawing/2014/main" id="{CCF42865-465E-66C1-EBD1-E3C153F5BD8D}"/>
              </a:ext>
            </a:extLst>
          </p:cNvPr>
          <p:cNvPicPr>
            <a:picLocks noChangeAspect="1"/>
          </p:cNvPicPr>
          <p:nvPr/>
        </p:nvPicPr>
        <p:blipFill>
          <a:blip r:embed="rId2"/>
          <a:stretch>
            <a:fillRect/>
          </a:stretch>
        </p:blipFill>
        <p:spPr>
          <a:xfrm>
            <a:off x="10482566" y="117460"/>
            <a:ext cx="1544334" cy="663535"/>
          </a:xfrm>
          <a:prstGeom prst="rect">
            <a:avLst/>
          </a:prstGeom>
        </p:spPr>
      </p:pic>
    </p:spTree>
    <p:extLst>
      <p:ext uri="{BB962C8B-B14F-4D97-AF65-F5344CB8AC3E}">
        <p14:creationId xmlns:p14="http://schemas.microsoft.com/office/powerpoint/2010/main" val="752495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D6DEAF5-2CED-C5FB-10ED-84AC65E6945B}"/>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II. CENTROS</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TEMPORALES</a:t>
            </a:r>
            <a:r>
              <a:rPr lang="es-ES" sz="2600" b="1" i="1" u="sng" spc="-5">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PARA</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LA</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spc="-10">
                <a:solidFill>
                  <a:srgbClr val="FFFFFF"/>
                </a:solidFill>
                <a:effectLst/>
                <a:uFill>
                  <a:solidFill>
                    <a:srgbClr val="000000"/>
                  </a:solidFill>
                </a:uFill>
                <a:latin typeface="Calibri" panose="020F0502020204030204" pitchFamily="34" charset="0"/>
                <a:ea typeface="Calibri" panose="020F0502020204030204" pitchFamily="34" charset="0"/>
              </a:rPr>
              <a:t>SUPERACIÓN</a:t>
            </a:r>
            <a:br>
              <a:rPr lang="es-CL" sz="2600" b="1" i="1" u="sng">
                <a:solidFill>
                  <a:srgbClr val="FFFFFF"/>
                </a:solidFill>
                <a:effectLst/>
                <a:uFill>
                  <a:solidFill>
                    <a:srgbClr val="000000"/>
                  </a:solidFill>
                </a:uFill>
                <a:latin typeface="Calibri" panose="020F0502020204030204" pitchFamily="34" charset="0"/>
                <a:ea typeface="Calibri" panose="020F0502020204030204" pitchFamily="34" charset="0"/>
              </a:rPr>
            </a:br>
            <a:endParaRPr lang="es-CL" sz="2600">
              <a:solidFill>
                <a:srgbClr val="FFFFFF"/>
              </a:solidFill>
            </a:endParaRPr>
          </a:p>
        </p:txBody>
      </p:sp>
      <p:sp>
        <p:nvSpPr>
          <p:cNvPr id="3" name="Marcador de contenido 2">
            <a:extLst>
              <a:ext uri="{FF2B5EF4-FFF2-40B4-BE49-F238E27FC236}">
                <a16:creationId xmlns:a16="http://schemas.microsoft.com/office/drawing/2014/main" id="{9682E5EB-C138-F796-F133-5E9938898E69}"/>
              </a:ext>
            </a:extLst>
          </p:cNvPr>
          <p:cNvSpPr>
            <a:spLocks noGrp="1"/>
          </p:cNvSpPr>
          <p:nvPr>
            <p:ph idx="1"/>
          </p:nvPr>
        </p:nvSpPr>
        <p:spPr>
          <a:xfrm>
            <a:off x="5232804" y="1443035"/>
            <a:ext cx="6382933" cy="5297505"/>
          </a:xfrm>
        </p:spPr>
        <p:txBody>
          <a:bodyPr anchor="ctr">
            <a:normAutofit fontScale="92500" lnSpcReduction="20000"/>
          </a:bodyPr>
          <a:lstStyle/>
          <a:p>
            <a:pPr marL="89535" marR="102870" algn="just">
              <a:lnSpc>
                <a:spcPct val="115000"/>
              </a:lnSpc>
              <a:spcBef>
                <a:spcPts val="995"/>
              </a:spcBef>
              <a:spcAft>
                <a:spcPts val="0"/>
              </a:spcAft>
            </a:pPr>
            <a:r>
              <a:rPr lang="es-ES" sz="2400" b="1" dirty="0">
                <a:effectLst/>
                <a:latin typeface="Calibri" panose="020F0502020204030204" pitchFamily="34" charset="0"/>
                <a:ea typeface="Calibri" panose="020F0502020204030204" pitchFamily="34" charset="0"/>
              </a:rPr>
              <a:t>Residencia Familiar: </a:t>
            </a:r>
            <a:r>
              <a:rPr lang="es-ES" sz="2400" dirty="0">
                <a:effectLst/>
                <a:latin typeface="Calibri" panose="020F0502020204030204" pitchFamily="34" charset="0"/>
                <a:ea typeface="Calibri" panose="020F0502020204030204" pitchFamily="34" charset="0"/>
              </a:rPr>
              <a:t>dispositivo diseñado para familias en situación de calle</a:t>
            </a:r>
            <a:r>
              <a:rPr lang="es-ES" sz="2400" spc="-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que</a:t>
            </a:r>
            <a:r>
              <a:rPr lang="es-ES" sz="2400" spc="-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ofrece</a:t>
            </a:r>
            <a:r>
              <a:rPr lang="es-ES" sz="2400" spc="-7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alojamiento,</a:t>
            </a:r>
            <a:r>
              <a:rPr lang="es-ES" sz="2400" spc="-7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servicios</a:t>
            </a:r>
            <a:r>
              <a:rPr lang="es-ES" sz="2400" spc="-7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básicos</a:t>
            </a:r>
            <a:r>
              <a:rPr lang="es-ES" sz="2400" spc="-6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y</a:t>
            </a:r>
            <a:r>
              <a:rPr lang="es-ES" sz="2400" spc="-7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servicios</a:t>
            </a:r>
            <a:r>
              <a:rPr lang="es-ES" sz="2400" spc="-7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de</a:t>
            </a:r>
            <a:r>
              <a:rPr lang="es-ES" sz="2400" spc="-7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apoyo</a:t>
            </a:r>
            <a:r>
              <a:rPr lang="es-ES" sz="2400" spc="-7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psicosocial, es un espacio protegido que cuenta con infraestructura y metodología adecuada para grupos familiares que tengan a su cargo niños, niñas y adolescentes (NNA), así también para mujeres gestantes. Impulsan el desarrollo de procesos de promoción y el tránsito desde la acogida habitacional hacia la autonomía. Se motiva la responsabilidad y grados de empoderamiento</a:t>
            </a:r>
            <a:r>
              <a:rPr lang="es-ES" sz="2400" spc="2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que</a:t>
            </a:r>
            <a:r>
              <a:rPr lang="es-ES" sz="2400" spc="2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les</a:t>
            </a:r>
            <a:r>
              <a:rPr lang="es-ES" sz="2400" spc="28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permita</a:t>
            </a:r>
            <a:r>
              <a:rPr lang="es-ES" sz="2400" spc="28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insertarse</a:t>
            </a:r>
            <a:r>
              <a:rPr lang="es-ES" sz="2400" spc="2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laboral</a:t>
            </a:r>
            <a:r>
              <a:rPr lang="es-ES" sz="2400" spc="27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y</a:t>
            </a:r>
            <a:r>
              <a:rPr lang="es-ES" sz="2400" spc="275" dirty="0">
                <a:effectLst/>
                <a:latin typeface="Calibri" panose="020F0502020204030204" pitchFamily="34" charset="0"/>
                <a:ea typeface="Calibri" panose="020F0502020204030204" pitchFamily="34" charset="0"/>
              </a:rPr>
              <a:t>  </a:t>
            </a:r>
            <a:r>
              <a:rPr lang="es-ES" sz="2400" spc="-10" dirty="0">
                <a:effectLst/>
                <a:latin typeface="Calibri" panose="020F0502020204030204" pitchFamily="34" charset="0"/>
                <a:ea typeface="Calibri" panose="020F0502020204030204" pitchFamily="34" charset="0"/>
              </a:rPr>
              <a:t>socialmente,</a:t>
            </a:r>
            <a:br>
              <a:rPr lang="es-ES" sz="2400" dirty="0">
                <a:effectLst/>
                <a:latin typeface="Calibri" panose="020F0502020204030204" pitchFamily="34" charset="0"/>
                <a:ea typeface="Calibri" panose="020F0502020204030204" pitchFamily="34" charset="0"/>
              </a:rPr>
            </a:br>
            <a:r>
              <a:rPr lang="es-ES" sz="2400" dirty="0">
                <a:effectLst/>
                <a:latin typeface="Calibri" panose="020F0502020204030204" pitchFamily="34" charset="0"/>
                <a:ea typeface="Calibri" panose="020F0502020204030204" pitchFamily="34" charset="0"/>
              </a:rPr>
              <a:t>proyectando una vivienda o arriendo en el corto plazo, evitando visualizar la residencia como un espacio permanente de habitabilidad.</a:t>
            </a:r>
            <a:endParaRPr lang="es-CL" sz="2400" dirty="0">
              <a:effectLst/>
              <a:latin typeface="Calibri" panose="020F0502020204030204" pitchFamily="34" charset="0"/>
              <a:ea typeface="Calibri" panose="020F0502020204030204" pitchFamily="34" charset="0"/>
            </a:endParaRPr>
          </a:p>
          <a:p>
            <a:endParaRPr lang="es-CL" dirty="0"/>
          </a:p>
        </p:txBody>
      </p:sp>
      <p:pic>
        <p:nvPicPr>
          <p:cNvPr id="4" name="Imagen 3">
            <a:extLst>
              <a:ext uri="{FF2B5EF4-FFF2-40B4-BE49-F238E27FC236}">
                <a16:creationId xmlns:a16="http://schemas.microsoft.com/office/drawing/2014/main" id="{CCF42865-465E-66C1-EBD1-E3C153F5BD8D}"/>
              </a:ext>
            </a:extLst>
          </p:cNvPr>
          <p:cNvPicPr>
            <a:picLocks noChangeAspect="1"/>
          </p:cNvPicPr>
          <p:nvPr/>
        </p:nvPicPr>
        <p:blipFill>
          <a:blip r:embed="rId2"/>
          <a:stretch>
            <a:fillRect/>
          </a:stretch>
        </p:blipFill>
        <p:spPr>
          <a:xfrm>
            <a:off x="10482566" y="117460"/>
            <a:ext cx="1544334" cy="663535"/>
          </a:xfrm>
          <a:prstGeom prst="rect">
            <a:avLst/>
          </a:prstGeom>
        </p:spPr>
      </p:pic>
    </p:spTree>
    <p:extLst>
      <p:ext uri="{BB962C8B-B14F-4D97-AF65-F5344CB8AC3E}">
        <p14:creationId xmlns:p14="http://schemas.microsoft.com/office/powerpoint/2010/main" val="3962197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D6DEAF5-2CED-C5FB-10ED-84AC65E6945B}"/>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II. CENTROS</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TEMPORALES</a:t>
            </a:r>
            <a:r>
              <a:rPr lang="es-ES" sz="2600" b="1" i="1" u="sng" spc="-5">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PARA</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LA</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spc="-10">
                <a:solidFill>
                  <a:srgbClr val="FFFFFF"/>
                </a:solidFill>
                <a:effectLst/>
                <a:uFill>
                  <a:solidFill>
                    <a:srgbClr val="000000"/>
                  </a:solidFill>
                </a:uFill>
                <a:latin typeface="Calibri" panose="020F0502020204030204" pitchFamily="34" charset="0"/>
                <a:ea typeface="Calibri" panose="020F0502020204030204" pitchFamily="34" charset="0"/>
              </a:rPr>
              <a:t>SUPERACIÓN</a:t>
            </a:r>
            <a:br>
              <a:rPr lang="es-CL" sz="2600" b="1" i="1" u="sng">
                <a:solidFill>
                  <a:srgbClr val="FFFFFF"/>
                </a:solidFill>
                <a:effectLst/>
                <a:uFill>
                  <a:solidFill>
                    <a:srgbClr val="000000"/>
                  </a:solidFill>
                </a:uFill>
                <a:latin typeface="Calibri" panose="020F0502020204030204" pitchFamily="34" charset="0"/>
                <a:ea typeface="Calibri" panose="020F0502020204030204" pitchFamily="34" charset="0"/>
              </a:rPr>
            </a:br>
            <a:endParaRPr lang="es-CL" sz="2600">
              <a:solidFill>
                <a:srgbClr val="FFFFFF"/>
              </a:solidFill>
            </a:endParaRPr>
          </a:p>
        </p:txBody>
      </p:sp>
      <p:sp>
        <p:nvSpPr>
          <p:cNvPr id="3" name="Marcador de contenido 2">
            <a:extLst>
              <a:ext uri="{FF2B5EF4-FFF2-40B4-BE49-F238E27FC236}">
                <a16:creationId xmlns:a16="http://schemas.microsoft.com/office/drawing/2014/main" id="{9682E5EB-C138-F796-F133-5E9938898E69}"/>
              </a:ext>
            </a:extLst>
          </p:cNvPr>
          <p:cNvSpPr>
            <a:spLocks noGrp="1"/>
          </p:cNvSpPr>
          <p:nvPr>
            <p:ph idx="1"/>
          </p:nvPr>
        </p:nvSpPr>
        <p:spPr>
          <a:xfrm>
            <a:off x="5232804" y="1443035"/>
            <a:ext cx="6382933" cy="5297505"/>
          </a:xfrm>
        </p:spPr>
        <p:txBody>
          <a:bodyPr anchor="ctr">
            <a:normAutofit lnSpcReduction="10000"/>
          </a:bodyPr>
          <a:lstStyle/>
          <a:p>
            <a:r>
              <a:rPr lang="es-ES" sz="2400" b="1" dirty="0">
                <a:effectLst/>
                <a:latin typeface="Calibri" panose="020F0502020204030204" pitchFamily="34" charset="0"/>
                <a:ea typeface="Calibri" panose="020F0502020204030204" pitchFamily="34" charset="0"/>
              </a:rPr>
              <a:t>Casas Compartidas: </a:t>
            </a:r>
            <a:r>
              <a:rPr lang="es-ES" sz="2400" dirty="0">
                <a:effectLst/>
                <a:latin typeface="Calibri" panose="020F0502020204030204" pitchFamily="34" charset="0"/>
                <a:ea typeface="Calibri" panose="020F0502020204030204" pitchFamily="34" charset="0"/>
              </a:rPr>
              <a:t>son viviendas transitorias para PSC que se encuentran en procesos de salida de la situación de calle, que ofrece alojamiento, servicios básicos y servicios de apoyo psicosocial. En este dispositivo los residentes comparten responsabilidades de mantención y autogestión de la casa, lo que favorece al entrenamiento de habilidades para la vida independiente e integración social. Sin contar con la supervisión 24 horas del equipo como en la mayoría de los dispositivos; el equipo es fundamental en ir habilitando a las PSC y</a:t>
            </a:r>
            <a:r>
              <a:rPr lang="es-ES" sz="2400" spc="-1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acompañando en su plan de trabajo personalizado y en la expedita vinculación con la red territorial para lograr el objetivo final.</a:t>
            </a:r>
            <a:endParaRPr lang="es-CL" sz="2400" dirty="0">
              <a:effectLst/>
              <a:latin typeface="Calibri" panose="020F0502020204030204" pitchFamily="34" charset="0"/>
              <a:ea typeface="Calibri" panose="020F0502020204030204" pitchFamily="34" charset="0"/>
            </a:endParaRPr>
          </a:p>
          <a:p>
            <a:endParaRPr lang="es-CL" dirty="0"/>
          </a:p>
        </p:txBody>
      </p:sp>
      <p:pic>
        <p:nvPicPr>
          <p:cNvPr id="4" name="Imagen 3">
            <a:extLst>
              <a:ext uri="{FF2B5EF4-FFF2-40B4-BE49-F238E27FC236}">
                <a16:creationId xmlns:a16="http://schemas.microsoft.com/office/drawing/2014/main" id="{CCF42865-465E-66C1-EBD1-E3C153F5BD8D}"/>
              </a:ext>
            </a:extLst>
          </p:cNvPr>
          <p:cNvPicPr>
            <a:picLocks noChangeAspect="1"/>
          </p:cNvPicPr>
          <p:nvPr/>
        </p:nvPicPr>
        <p:blipFill>
          <a:blip r:embed="rId2"/>
          <a:stretch>
            <a:fillRect/>
          </a:stretch>
        </p:blipFill>
        <p:spPr>
          <a:xfrm>
            <a:off x="10482566" y="117460"/>
            <a:ext cx="1544334" cy="663535"/>
          </a:xfrm>
          <a:prstGeom prst="rect">
            <a:avLst/>
          </a:prstGeom>
        </p:spPr>
      </p:pic>
    </p:spTree>
    <p:extLst>
      <p:ext uri="{BB962C8B-B14F-4D97-AF65-F5344CB8AC3E}">
        <p14:creationId xmlns:p14="http://schemas.microsoft.com/office/powerpoint/2010/main" val="2057314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D6DEAF5-2CED-C5FB-10ED-84AC65E6945B}"/>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II. CENTROS</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TEMPORALES</a:t>
            </a:r>
            <a:r>
              <a:rPr lang="es-ES" sz="2600" b="1" i="1" u="sng" spc="-5">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PARA</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a:solidFill>
                  <a:srgbClr val="FFFFFF"/>
                </a:solidFill>
                <a:effectLst/>
                <a:uFill>
                  <a:solidFill>
                    <a:srgbClr val="000000"/>
                  </a:solidFill>
                </a:uFill>
                <a:latin typeface="Calibri" panose="020F0502020204030204" pitchFamily="34" charset="0"/>
                <a:ea typeface="Calibri" panose="020F0502020204030204" pitchFamily="34" charset="0"/>
              </a:rPr>
              <a:t>LA</a:t>
            </a:r>
            <a:r>
              <a:rPr lang="es-ES" sz="2600" b="1" i="1" u="sng" spc="-20">
                <a:solidFill>
                  <a:srgbClr val="FFFFFF"/>
                </a:solidFill>
                <a:effectLst/>
                <a:uFill>
                  <a:solidFill>
                    <a:srgbClr val="000000"/>
                  </a:solidFill>
                </a:uFill>
                <a:latin typeface="Calibri" panose="020F0502020204030204" pitchFamily="34" charset="0"/>
                <a:ea typeface="Calibri" panose="020F0502020204030204" pitchFamily="34" charset="0"/>
              </a:rPr>
              <a:t> </a:t>
            </a:r>
            <a:r>
              <a:rPr lang="es-ES" sz="2600" b="1" i="1" u="sng" spc="-10">
                <a:solidFill>
                  <a:srgbClr val="FFFFFF"/>
                </a:solidFill>
                <a:effectLst/>
                <a:uFill>
                  <a:solidFill>
                    <a:srgbClr val="000000"/>
                  </a:solidFill>
                </a:uFill>
                <a:latin typeface="Calibri" panose="020F0502020204030204" pitchFamily="34" charset="0"/>
                <a:ea typeface="Calibri" panose="020F0502020204030204" pitchFamily="34" charset="0"/>
              </a:rPr>
              <a:t>SUPERACIÓN</a:t>
            </a:r>
            <a:br>
              <a:rPr lang="es-CL" sz="2600" b="1" i="1" u="sng">
                <a:solidFill>
                  <a:srgbClr val="FFFFFF"/>
                </a:solidFill>
                <a:effectLst/>
                <a:uFill>
                  <a:solidFill>
                    <a:srgbClr val="000000"/>
                  </a:solidFill>
                </a:uFill>
                <a:latin typeface="Calibri" panose="020F0502020204030204" pitchFamily="34" charset="0"/>
                <a:ea typeface="Calibri" panose="020F0502020204030204" pitchFamily="34" charset="0"/>
              </a:rPr>
            </a:br>
            <a:endParaRPr lang="es-CL" sz="2600">
              <a:solidFill>
                <a:srgbClr val="FFFFFF"/>
              </a:solidFill>
            </a:endParaRPr>
          </a:p>
        </p:txBody>
      </p:sp>
      <p:sp>
        <p:nvSpPr>
          <p:cNvPr id="3" name="Marcador de contenido 2">
            <a:extLst>
              <a:ext uri="{FF2B5EF4-FFF2-40B4-BE49-F238E27FC236}">
                <a16:creationId xmlns:a16="http://schemas.microsoft.com/office/drawing/2014/main" id="{9682E5EB-C138-F796-F133-5E9938898E69}"/>
              </a:ext>
            </a:extLst>
          </p:cNvPr>
          <p:cNvSpPr>
            <a:spLocks noGrp="1"/>
          </p:cNvSpPr>
          <p:nvPr>
            <p:ph idx="1"/>
          </p:nvPr>
        </p:nvSpPr>
        <p:spPr>
          <a:xfrm>
            <a:off x="5232804" y="1443035"/>
            <a:ext cx="6382933" cy="5297505"/>
          </a:xfrm>
        </p:spPr>
        <p:txBody>
          <a:bodyPr anchor="ctr">
            <a:normAutofit/>
          </a:bodyPr>
          <a:lstStyle/>
          <a:p>
            <a:r>
              <a:rPr lang="es-ES" sz="2400" b="1" dirty="0">
                <a:effectLst/>
                <a:latin typeface="Calibri" panose="020F0502020204030204" pitchFamily="34" charset="0"/>
                <a:ea typeface="Calibri" panose="020F0502020204030204" pitchFamily="34" charset="0"/>
              </a:rPr>
              <a:t>Vivienda Primero: </a:t>
            </a:r>
            <a:r>
              <a:rPr lang="es-ES" sz="2400" dirty="0">
                <a:effectLst/>
                <a:latin typeface="Calibri" panose="020F0502020204030204" pitchFamily="34" charset="0"/>
                <a:ea typeface="Calibri" panose="020F0502020204030204" pitchFamily="34" charset="0"/>
              </a:rPr>
              <a:t>El Programa Vivienda Primero, es una iniciativa para personas en situación de calle, cuyo objetivo es resolver la falta de vivienda</a:t>
            </a:r>
            <a:r>
              <a:rPr lang="es-ES" sz="2400" spc="-1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y acceden</a:t>
            </a:r>
            <a:r>
              <a:rPr lang="es-ES" sz="2400" spc="-2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 servicios</a:t>
            </a:r>
            <a:r>
              <a:rPr lang="es-ES" sz="2400" spc="-1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de</a:t>
            </a:r>
            <a:r>
              <a:rPr lang="es-ES" sz="2400" spc="-1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apoyo. Para</a:t>
            </a:r>
            <a:r>
              <a:rPr lang="es-ES" sz="2400" spc="-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ello</a:t>
            </a:r>
            <a:r>
              <a:rPr lang="es-ES" sz="2400" spc="-1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se</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le</a:t>
            </a:r>
            <a:r>
              <a:rPr lang="es-ES" sz="2400" spc="-1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asigna</a:t>
            </a:r>
            <a:r>
              <a:rPr lang="es-ES" sz="2400" spc="-1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un</a:t>
            </a:r>
            <a:r>
              <a:rPr lang="es-ES" sz="2400" spc="-1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cupo</a:t>
            </a:r>
            <a:r>
              <a:rPr lang="es-ES" sz="2400" spc="-1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en una vivienda</a:t>
            </a:r>
            <a:r>
              <a:rPr lang="es-ES" sz="2400" spc="-4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compartida,</a:t>
            </a:r>
            <a:r>
              <a:rPr lang="es-ES" sz="2400" spc="-6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segura,</a:t>
            </a:r>
            <a:r>
              <a:rPr lang="es-ES" sz="2400" spc="-6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accesible</a:t>
            </a:r>
            <a:r>
              <a:rPr lang="es-ES" sz="2400" spc="-4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y</a:t>
            </a:r>
            <a:r>
              <a:rPr lang="es-ES" sz="2400" spc="-6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estable</a:t>
            </a:r>
            <a:r>
              <a:rPr lang="es-ES" sz="2400" spc="-6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para</a:t>
            </a:r>
            <a:r>
              <a:rPr lang="es-ES" sz="2400" spc="-4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dos</a:t>
            </a:r>
            <a:r>
              <a:rPr lang="es-ES" sz="2400" spc="-4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personas.</a:t>
            </a:r>
            <a:r>
              <a:rPr lang="es-ES" sz="2400" spc="-6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Destinado para</a:t>
            </a:r>
            <a:r>
              <a:rPr lang="es-ES" sz="2400" spc="-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mujeres</a:t>
            </a:r>
            <a:r>
              <a:rPr lang="es-ES" sz="2400" spc="-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y</a:t>
            </a:r>
            <a:r>
              <a:rPr lang="es-ES" sz="2400" spc="-6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hombres</a:t>
            </a:r>
            <a:r>
              <a:rPr lang="es-ES" sz="2400" spc="-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de</a:t>
            </a:r>
            <a:r>
              <a:rPr lang="es-ES" sz="2400" spc="-7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50</a:t>
            </a:r>
            <a:r>
              <a:rPr lang="es-ES" sz="2400" spc="-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años</a:t>
            </a:r>
            <a:r>
              <a:rPr lang="es-ES" sz="2400" spc="-7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o</a:t>
            </a:r>
            <a:r>
              <a:rPr lang="es-ES" sz="2400" spc="-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más,</a:t>
            </a:r>
            <a:r>
              <a:rPr lang="es-ES" sz="2400" spc="-7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con</a:t>
            </a:r>
            <a:r>
              <a:rPr lang="es-ES" sz="2400" spc="-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trayectorias</a:t>
            </a:r>
            <a:r>
              <a:rPr lang="es-ES" sz="2400" spc="-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de</a:t>
            </a:r>
            <a:r>
              <a:rPr lang="es-ES" sz="2400" spc="-7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al</a:t>
            </a:r>
            <a:r>
              <a:rPr lang="es-ES" sz="2400" spc="-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menos</a:t>
            </a:r>
            <a:r>
              <a:rPr lang="es-ES" sz="2400" spc="-7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5</a:t>
            </a:r>
            <a:r>
              <a:rPr lang="es-ES" sz="2400" spc="-80"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años en</a:t>
            </a:r>
            <a:r>
              <a:rPr lang="es-ES" sz="2400" spc="-3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situación</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de</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calle,</a:t>
            </a:r>
            <a:r>
              <a:rPr lang="es-ES" sz="2400" spc="-1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con</a:t>
            </a:r>
            <a:r>
              <a:rPr lang="es-ES" sz="2400" spc="-3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algún</a:t>
            </a:r>
            <a:r>
              <a:rPr lang="es-ES" sz="2400" spc="-3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grado</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de</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deterioro</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biopsicosocial</a:t>
            </a:r>
            <a:r>
              <a:rPr lang="es-ES" sz="2400" spc="-25" dirty="0">
                <a:effectLst/>
                <a:latin typeface="Calibri" panose="020F0502020204030204" pitchFamily="34" charset="0"/>
                <a:ea typeface="Calibri" panose="020F0502020204030204" pitchFamily="34" charset="0"/>
              </a:rPr>
              <a:t> </a:t>
            </a:r>
            <a:r>
              <a:rPr lang="es-ES" sz="2400" dirty="0">
                <a:effectLst/>
                <a:latin typeface="Calibri" panose="020F0502020204030204" pitchFamily="34" charset="0"/>
                <a:ea typeface="Calibri" panose="020F0502020204030204" pitchFamily="34" charset="0"/>
              </a:rPr>
              <a:t>(excluyendo la dependencia severa), de preferencia que se encuentren viviendo en la vía pública, sin acceso a ningún tipo de alojamiento.</a:t>
            </a:r>
            <a:endParaRPr lang="es-CL" sz="2400" dirty="0">
              <a:effectLst/>
              <a:latin typeface="Calibri" panose="020F0502020204030204" pitchFamily="34" charset="0"/>
              <a:ea typeface="Calibri" panose="020F0502020204030204" pitchFamily="34" charset="0"/>
            </a:endParaRPr>
          </a:p>
          <a:p>
            <a:endParaRPr lang="es-CL" dirty="0"/>
          </a:p>
        </p:txBody>
      </p:sp>
      <p:pic>
        <p:nvPicPr>
          <p:cNvPr id="4" name="Imagen 3">
            <a:extLst>
              <a:ext uri="{FF2B5EF4-FFF2-40B4-BE49-F238E27FC236}">
                <a16:creationId xmlns:a16="http://schemas.microsoft.com/office/drawing/2014/main" id="{CCF42865-465E-66C1-EBD1-E3C153F5BD8D}"/>
              </a:ext>
            </a:extLst>
          </p:cNvPr>
          <p:cNvPicPr>
            <a:picLocks noChangeAspect="1"/>
          </p:cNvPicPr>
          <p:nvPr/>
        </p:nvPicPr>
        <p:blipFill>
          <a:blip r:embed="rId2"/>
          <a:stretch>
            <a:fillRect/>
          </a:stretch>
        </p:blipFill>
        <p:spPr>
          <a:xfrm>
            <a:off x="10482566" y="117460"/>
            <a:ext cx="1544334" cy="663535"/>
          </a:xfrm>
          <a:prstGeom prst="rect">
            <a:avLst/>
          </a:prstGeom>
        </p:spPr>
      </p:pic>
    </p:spTree>
    <p:extLst>
      <p:ext uri="{BB962C8B-B14F-4D97-AF65-F5344CB8AC3E}">
        <p14:creationId xmlns:p14="http://schemas.microsoft.com/office/powerpoint/2010/main" val="2821705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EFA71-3F8D-DE38-B050-4DCCF4891183}"/>
              </a:ext>
            </a:extLst>
          </p:cNvPr>
          <p:cNvSpPr>
            <a:spLocks noGrp="1"/>
          </p:cNvSpPr>
          <p:nvPr>
            <p:ph type="title"/>
          </p:nvPr>
        </p:nvSpPr>
        <p:spPr>
          <a:xfrm>
            <a:off x="671514" y="523614"/>
            <a:ext cx="8215312" cy="847986"/>
          </a:xfrm>
          <a:solidFill>
            <a:schemeClr val="bg2"/>
          </a:solidFill>
        </p:spPr>
        <p:txBody>
          <a:bodyPr>
            <a:normAutofit fontScale="90000"/>
          </a:bodyPr>
          <a:lstStyle/>
          <a:p>
            <a:r>
              <a:rPr lang="es-ES" sz="1800" dirty="0">
                <a:effectLst/>
                <a:latin typeface="Calibri" panose="020F0502020204030204" pitchFamily="34" charset="0"/>
                <a:ea typeface="Calibri" panose="020F0502020204030204" pitchFamily="34" charset="0"/>
              </a:rPr>
              <a:t>A</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continuación,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se</a:t>
            </a:r>
            <a:r>
              <a:rPr lang="es-ES" sz="1800" spc="-2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detallan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los</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dispositivos</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para</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superación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ejecutados</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en</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el año 2022 por región:</a:t>
            </a:r>
            <a:r>
              <a:rPr lang="es-CL" dirty="0">
                <a:effectLst/>
              </a:rPr>
              <a:t> </a:t>
            </a:r>
            <a:endParaRPr lang="es-CL" dirty="0"/>
          </a:p>
        </p:txBody>
      </p:sp>
      <p:graphicFrame>
        <p:nvGraphicFramePr>
          <p:cNvPr id="8" name="Marcador de contenido 7">
            <a:extLst>
              <a:ext uri="{FF2B5EF4-FFF2-40B4-BE49-F238E27FC236}">
                <a16:creationId xmlns:a16="http://schemas.microsoft.com/office/drawing/2014/main" id="{36EC417B-C011-FA7B-71F7-3837C9BAD34E}"/>
              </a:ext>
            </a:extLst>
          </p:cNvPr>
          <p:cNvGraphicFramePr>
            <a:graphicFrameLocks noGrp="1"/>
          </p:cNvGraphicFramePr>
          <p:nvPr>
            <p:ph sz="half" idx="1"/>
            <p:extLst>
              <p:ext uri="{D42A27DB-BD31-4B8C-83A1-F6EECF244321}">
                <p14:modId xmlns:p14="http://schemas.microsoft.com/office/powerpoint/2010/main" val="2153073122"/>
              </p:ext>
            </p:extLst>
          </p:nvPr>
        </p:nvGraphicFramePr>
        <p:xfrm>
          <a:off x="400048" y="2411648"/>
          <a:ext cx="5695952" cy="2941823"/>
        </p:xfrm>
        <a:graphic>
          <a:graphicData uri="http://schemas.openxmlformats.org/drawingml/2006/table">
            <a:tbl>
              <a:tblPr firstRow="1" firstCol="1" bandRow="1">
                <a:tableStyleId>{5C22544A-7EE6-4342-B048-85BDC9FD1C3A}</a:tableStyleId>
              </a:tblPr>
              <a:tblGrid>
                <a:gridCol w="2847976">
                  <a:extLst>
                    <a:ext uri="{9D8B030D-6E8A-4147-A177-3AD203B41FA5}">
                      <a16:colId xmlns:a16="http://schemas.microsoft.com/office/drawing/2014/main" val="3835235798"/>
                    </a:ext>
                  </a:extLst>
                </a:gridCol>
                <a:gridCol w="2847976">
                  <a:extLst>
                    <a:ext uri="{9D8B030D-6E8A-4147-A177-3AD203B41FA5}">
                      <a16:colId xmlns:a16="http://schemas.microsoft.com/office/drawing/2014/main" val="3263623716"/>
                    </a:ext>
                  </a:extLst>
                </a:gridCol>
              </a:tblGrid>
              <a:tr h="744493">
                <a:tc>
                  <a:txBody>
                    <a:bodyPr/>
                    <a:lstStyle/>
                    <a:p>
                      <a:pPr>
                        <a:lnSpc>
                          <a:spcPct val="115000"/>
                        </a:lnSpc>
                        <a:spcAft>
                          <a:spcPts val="1000"/>
                        </a:spcAft>
                      </a:pPr>
                      <a:r>
                        <a:rPr lang="es-CL" sz="1600" dirty="0">
                          <a:solidFill>
                            <a:schemeClr val="tx1">
                              <a:lumMod val="85000"/>
                              <a:lumOff val="15000"/>
                            </a:schemeClr>
                          </a:solidFill>
                          <a:effectLst/>
                        </a:rPr>
                        <a:t>Centro Temporales para la Superación</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rPr>
                        <a:t> “Residencia La Florida” Prórroga 2024</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2781165345"/>
                  </a:ext>
                </a:extLst>
              </a:tr>
              <a:tr h="439466">
                <a:tc>
                  <a:txBody>
                    <a:bodyPr/>
                    <a:lstStyle/>
                    <a:p>
                      <a:pPr>
                        <a:lnSpc>
                          <a:spcPct val="115000"/>
                        </a:lnSpc>
                        <a:spcAft>
                          <a:spcPts val="1000"/>
                        </a:spcAft>
                      </a:pPr>
                      <a:r>
                        <a:rPr lang="es-CL" sz="1600" dirty="0">
                          <a:solidFill>
                            <a:schemeClr val="tx1">
                              <a:lumMod val="85000"/>
                              <a:lumOff val="15000"/>
                            </a:schemeClr>
                          </a:solidFill>
                          <a:effectLst/>
                        </a:rPr>
                        <a:t>Fecha de Inicio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rPr>
                        <a:t>29-08-2024</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2550982910"/>
                  </a:ext>
                </a:extLst>
              </a:tr>
              <a:tr h="439466">
                <a:tc>
                  <a:txBody>
                    <a:bodyPr/>
                    <a:lstStyle/>
                    <a:p>
                      <a:pPr>
                        <a:lnSpc>
                          <a:spcPct val="115000"/>
                        </a:lnSpc>
                        <a:spcAft>
                          <a:spcPts val="1000"/>
                        </a:spcAft>
                      </a:pPr>
                      <a:r>
                        <a:rPr lang="es-CL" sz="1600" dirty="0">
                          <a:solidFill>
                            <a:schemeClr val="tx1">
                              <a:lumMod val="85000"/>
                              <a:lumOff val="15000"/>
                            </a:schemeClr>
                          </a:solidFill>
                          <a:effectLst/>
                        </a:rPr>
                        <a:t>Fecha de Término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rPr>
                        <a:t>29-08-2025</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3067031467"/>
                  </a:ext>
                </a:extLst>
              </a:tr>
              <a:tr h="439466">
                <a:tc>
                  <a:txBody>
                    <a:bodyPr/>
                    <a:lstStyle/>
                    <a:p>
                      <a:pPr>
                        <a:lnSpc>
                          <a:spcPct val="115000"/>
                        </a:lnSpc>
                        <a:spcAft>
                          <a:spcPts val="1000"/>
                        </a:spcAft>
                      </a:pPr>
                      <a:r>
                        <a:rPr lang="es-CL" sz="1600" dirty="0">
                          <a:solidFill>
                            <a:schemeClr val="tx1">
                              <a:lumMod val="85000"/>
                              <a:lumOff val="15000"/>
                            </a:schemeClr>
                          </a:solidFill>
                          <a:effectLst/>
                        </a:rPr>
                        <a:t>Monto asignado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a:solidFill>
                            <a:schemeClr val="tx1">
                              <a:lumMod val="85000"/>
                              <a:lumOff val="15000"/>
                            </a:schemeClr>
                          </a:solidFill>
                          <a:effectLst/>
                        </a:rPr>
                        <a:t>$109.500.000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1331293136"/>
                  </a:ext>
                </a:extLst>
              </a:tr>
              <a:tr h="439466">
                <a:tc>
                  <a:txBody>
                    <a:bodyPr/>
                    <a:lstStyle/>
                    <a:p>
                      <a:pPr>
                        <a:lnSpc>
                          <a:spcPct val="115000"/>
                        </a:lnSpc>
                        <a:spcAft>
                          <a:spcPts val="1000"/>
                        </a:spcAft>
                      </a:pPr>
                      <a:r>
                        <a:rPr lang="es-CL" sz="1600" dirty="0">
                          <a:solidFill>
                            <a:schemeClr val="tx1">
                              <a:lumMod val="85000"/>
                              <a:lumOff val="15000"/>
                            </a:schemeClr>
                          </a:solidFill>
                          <a:effectLst/>
                        </a:rPr>
                        <a:t>Cobertura</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rPr>
                        <a:t>25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3721331786"/>
                  </a:ext>
                </a:extLst>
              </a:tr>
              <a:tr h="439466">
                <a:tc>
                  <a:txBody>
                    <a:bodyPr/>
                    <a:lstStyle/>
                    <a:p>
                      <a:pPr>
                        <a:lnSpc>
                          <a:spcPct val="115000"/>
                        </a:lnSpc>
                        <a:spcAft>
                          <a:spcPts val="1000"/>
                        </a:spcAft>
                      </a:pPr>
                      <a:r>
                        <a:rPr lang="es-CL" sz="1600" dirty="0">
                          <a:solidFill>
                            <a:schemeClr val="tx1">
                              <a:lumMod val="85000"/>
                              <a:lumOff val="15000"/>
                            </a:schemeClr>
                          </a:solidFill>
                          <a:effectLst/>
                        </a:rPr>
                        <a:t>Personas atendidas</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62</a:t>
                      </a:r>
                    </a:p>
                  </a:txBody>
                  <a:tcPr marL="51389" marR="51389" marT="0" marB="0"/>
                </a:tc>
                <a:extLst>
                  <a:ext uri="{0D108BD9-81ED-4DB2-BD59-A6C34878D82A}">
                    <a16:rowId xmlns:a16="http://schemas.microsoft.com/office/drawing/2014/main" val="2056353954"/>
                  </a:ext>
                </a:extLst>
              </a:tr>
            </a:tbl>
          </a:graphicData>
        </a:graphic>
      </p:graphicFrame>
      <p:graphicFrame>
        <p:nvGraphicFramePr>
          <p:cNvPr id="9" name="Marcador de contenido 8">
            <a:extLst>
              <a:ext uri="{FF2B5EF4-FFF2-40B4-BE49-F238E27FC236}">
                <a16:creationId xmlns:a16="http://schemas.microsoft.com/office/drawing/2014/main" id="{98803B13-8411-190E-E2BB-AC7AA0734FA7}"/>
              </a:ext>
            </a:extLst>
          </p:cNvPr>
          <p:cNvGraphicFramePr>
            <a:graphicFrameLocks noGrp="1"/>
          </p:cNvGraphicFramePr>
          <p:nvPr>
            <p:ph sz="half" idx="2"/>
            <p:extLst>
              <p:ext uri="{D42A27DB-BD31-4B8C-83A1-F6EECF244321}">
                <p14:modId xmlns:p14="http://schemas.microsoft.com/office/powerpoint/2010/main" val="74978344"/>
              </p:ext>
            </p:extLst>
          </p:nvPr>
        </p:nvGraphicFramePr>
        <p:xfrm>
          <a:off x="6338887" y="2411649"/>
          <a:ext cx="5453064" cy="2941824"/>
        </p:xfrm>
        <a:graphic>
          <a:graphicData uri="http://schemas.openxmlformats.org/drawingml/2006/table">
            <a:tbl>
              <a:tblPr firstRow="1" firstCol="1" bandRow="1">
                <a:tableStyleId>{5C22544A-7EE6-4342-B048-85BDC9FD1C3A}</a:tableStyleId>
              </a:tblPr>
              <a:tblGrid>
                <a:gridCol w="2726532">
                  <a:extLst>
                    <a:ext uri="{9D8B030D-6E8A-4147-A177-3AD203B41FA5}">
                      <a16:colId xmlns:a16="http://schemas.microsoft.com/office/drawing/2014/main" val="2185408878"/>
                    </a:ext>
                  </a:extLst>
                </a:gridCol>
                <a:gridCol w="2726532">
                  <a:extLst>
                    <a:ext uri="{9D8B030D-6E8A-4147-A177-3AD203B41FA5}">
                      <a16:colId xmlns:a16="http://schemas.microsoft.com/office/drawing/2014/main" val="2558164424"/>
                    </a:ext>
                  </a:extLst>
                </a:gridCol>
              </a:tblGrid>
              <a:tr h="545864">
                <a:tc>
                  <a:txBody>
                    <a:bodyPr/>
                    <a:lstStyle/>
                    <a:p>
                      <a:pPr>
                        <a:lnSpc>
                          <a:spcPct val="115000"/>
                        </a:lnSpc>
                        <a:spcAft>
                          <a:spcPts val="1000"/>
                        </a:spcAft>
                      </a:pPr>
                      <a:r>
                        <a:rPr lang="es-CL" sz="1600" dirty="0">
                          <a:solidFill>
                            <a:schemeClr val="tx1">
                              <a:lumMod val="85000"/>
                              <a:lumOff val="15000"/>
                            </a:schemeClr>
                          </a:solidFill>
                          <a:effectLst/>
                        </a:rPr>
                        <a:t>Centros Temporales para la Superación</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dirty="0">
                          <a:solidFill>
                            <a:schemeClr val="tx1">
                              <a:lumMod val="85000"/>
                              <a:lumOff val="15000"/>
                            </a:schemeClr>
                          </a:solidFill>
                          <a:effectLst/>
                        </a:rPr>
                        <a:t> “Residencia Familiar”, Prórroga 2023</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2000100784"/>
                  </a:ext>
                </a:extLst>
              </a:tr>
              <a:tr h="342280">
                <a:tc>
                  <a:txBody>
                    <a:bodyPr/>
                    <a:lstStyle/>
                    <a:p>
                      <a:pPr>
                        <a:lnSpc>
                          <a:spcPct val="115000"/>
                        </a:lnSpc>
                        <a:spcAft>
                          <a:spcPts val="1000"/>
                        </a:spcAft>
                      </a:pPr>
                      <a:r>
                        <a:rPr lang="es-CL" sz="1600" dirty="0">
                          <a:solidFill>
                            <a:schemeClr val="tx1">
                              <a:lumMod val="85000"/>
                              <a:lumOff val="15000"/>
                            </a:schemeClr>
                          </a:solidFill>
                          <a:effectLst/>
                        </a:rPr>
                        <a:t>Fecha de Inicio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dirty="0">
                          <a:solidFill>
                            <a:schemeClr val="tx1">
                              <a:lumMod val="85000"/>
                              <a:lumOff val="15000"/>
                            </a:schemeClr>
                          </a:solidFill>
                          <a:effectLst/>
                        </a:rPr>
                        <a:t> 23-05-2024</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217188661"/>
                  </a:ext>
                </a:extLst>
              </a:tr>
              <a:tr h="342280">
                <a:tc>
                  <a:txBody>
                    <a:bodyPr/>
                    <a:lstStyle/>
                    <a:p>
                      <a:pPr>
                        <a:lnSpc>
                          <a:spcPct val="115000"/>
                        </a:lnSpc>
                        <a:spcAft>
                          <a:spcPts val="1000"/>
                        </a:spcAft>
                      </a:pPr>
                      <a:r>
                        <a:rPr lang="es-CL" sz="1600" dirty="0">
                          <a:solidFill>
                            <a:schemeClr val="tx1">
                              <a:lumMod val="85000"/>
                              <a:lumOff val="15000"/>
                            </a:schemeClr>
                          </a:solidFill>
                          <a:effectLst/>
                        </a:rPr>
                        <a:t>Fecha de Término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dirty="0">
                          <a:solidFill>
                            <a:schemeClr val="tx1">
                              <a:lumMod val="85000"/>
                              <a:lumOff val="15000"/>
                            </a:schemeClr>
                          </a:solidFill>
                          <a:effectLst/>
                        </a:rPr>
                        <a:t> 23-08-2025</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818286029"/>
                  </a:ext>
                </a:extLst>
              </a:tr>
              <a:tr h="342280">
                <a:tc>
                  <a:txBody>
                    <a:bodyPr/>
                    <a:lstStyle/>
                    <a:p>
                      <a:pPr>
                        <a:lnSpc>
                          <a:spcPct val="115000"/>
                        </a:lnSpc>
                        <a:spcAft>
                          <a:spcPts val="1000"/>
                        </a:spcAft>
                      </a:pPr>
                      <a:r>
                        <a:rPr lang="es-CL" sz="1600" dirty="0">
                          <a:solidFill>
                            <a:schemeClr val="tx1">
                              <a:lumMod val="85000"/>
                              <a:lumOff val="15000"/>
                            </a:schemeClr>
                          </a:solidFill>
                          <a:effectLst/>
                        </a:rPr>
                        <a:t>Monto asignado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a:solidFill>
                            <a:schemeClr val="tx1">
                              <a:lumMod val="85000"/>
                              <a:lumOff val="15000"/>
                            </a:schemeClr>
                          </a:solidFill>
                          <a:effectLst/>
                        </a:rPr>
                        <a:t>$273.000.000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1771610095"/>
                  </a:ext>
                </a:extLst>
              </a:tr>
              <a:tr h="342280">
                <a:tc>
                  <a:txBody>
                    <a:bodyPr/>
                    <a:lstStyle/>
                    <a:p>
                      <a:pPr>
                        <a:lnSpc>
                          <a:spcPct val="115000"/>
                        </a:lnSpc>
                        <a:spcAft>
                          <a:spcPts val="1000"/>
                        </a:spcAft>
                      </a:pPr>
                      <a:r>
                        <a:rPr lang="es-CL" sz="1600" dirty="0">
                          <a:solidFill>
                            <a:schemeClr val="tx1">
                              <a:lumMod val="85000"/>
                              <a:lumOff val="15000"/>
                            </a:schemeClr>
                          </a:solidFill>
                          <a:effectLst/>
                        </a:rPr>
                        <a:t>1ra Cuota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a:solidFill>
                            <a:schemeClr val="tx1">
                              <a:lumMod val="85000"/>
                              <a:lumOff val="15000"/>
                            </a:schemeClr>
                          </a:solidFill>
                          <a:effectLst/>
                        </a:rPr>
                        <a:t>$191.100.000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2550568364"/>
                  </a:ext>
                </a:extLst>
              </a:tr>
              <a:tr h="342280">
                <a:tc>
                  <a:txBody>
                    <a:bodyPr/>
                    <a:lstStyle/>
                    <a:p>
                      <a:pPr>
                        <a:lnSpc>
                          <a:spcPct val="115000"/>
                        </a:lnSpc>
                        <a:spcAft>
                          <a:spcPts val="1000"/>
                        </a:spcAft>
                      </a:pPr>
                      <a:r>
                        <a:rPr lang="es-CL" sz="1600" dirty="0">
                          <a:solidFill>
                            <a:schemeClr val="tx1">
                              <a:lumMod val="85000"/>
                              <a:lumOff val="15000"/>
                            </a:schemeClr>
                          </a:solidFill>
                          <a:effectLst/>
                        </a:rPr>
                        <a:t>2da Cuota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a:solidFill>
                            <a:schemeClr val="tx1">
                              <a:lumMod val="85000"/>
                              <a:lumOff val="15000"/>
                            </a:schemeClr>
                          </a:solidFill>
                          <a:effectLst/>
                        </a:rPr>
                        <a:t>$81.900.000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3451077030"/>
                  </a:ext>
                </a:extLst>
              </a:tr>
              <a:tr h="342280">
                <a:tc>
                  <a:txBody>
                    <a:bodyPr/>
                    <a:lstStyle/>
                    <a:p>
                      <a:pPr>
                        <a:lnSpc>
                          <a:spcPct val="115000"/>
                        </a:lnSpc>
                        <a:spcAft>
                          <a:spcPts val="1000"/>
                        </a:spcAft>
                      </a:pPr>
                      <a:r>
                        <a:rPr lang="es-CL" sz="1600" dirty="0">
                          <a:solidFill>
                            <a:schemeClr val="tx1">
                              <a:lumMod val="85000"/>
                              <a:lumOff val="15000"/>
                            </a:schemeClr>
                          </a:solidFill>
                          <a:effectLst/>
                        </a:rPr>
                        <a:t>Cobertura</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a:solidFill>
                            <a:schemeClr val="tx1">
                              <a:lumMod val="85000"/>
                              <a:lumOff val="15000"/>
                            </a:schemeClr>
                          </a:solidFill>
                          <a:effectLst/>
                        </a:rPr>
                        <a:t>30 </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124712422"/>
                  </a:ext>
                </a:extLst>
              </a:tr>
              <a:tr h="342280">
                <a:tc>
                  <a:txBody>
                    <a:bodyPr/>
                    <a:lstStyle/>
                    <a:p>
                      <a:pPr>
                        <a:lnSpc>
                          <a:spcPct val="115000"/>
                        </a:lnSpc>
                        <a:spcAft>
                          <a:spcPts val="1000"/>
                        </a:spcAft>
                      </a:pPr>
                      <a:r>
                        <a:rPr lang="es-CL" sz="1600" dirty="0">
                          <a:solidFill>
                            <a:schemeClr val="tx1">
                              <a:lumMod val="85000"/>
                              <a:lumOff val="15000"/>
                            </a:schemeClr>
                          </a:solidFill>
                          <a:effectLst/>
                        </a:rPr>
                        <a:t>Personas atendidas</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dirty="0">
                          <a:solidFill>
                            <a:schemeClr val="tx1">
                              <a:lumMod val="85000"/>
                              <a:lumOff val="15000"/>
                            </a:schemeClr>
                          </a:solidFill>
                          <a:effectLst/>
                        </a:rPr>
                        <a:t>86</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3261721129"/>
                  </a:ext>
                </a:extLst>
              </a:tr>
            </a:tbl>
          </a:graphicData>
        </a:graphic>
      </p:graphicFrame>
      <p:pic>
        <p:nvPicPr>
          <p:cNvPr id="5" name="Imagen 4">
            <a:extLst>
              <a:ext uri="{FF2B5EF4-FFF2-40B4-BE49-F238E27FC236}">
                <a16:creationId xmlns:a16="http://schemas.microsoft.com/office/drawing/2014/main" id="{370A1BA8-35F5-9DA8-A7E9-712E8EC13917}"/>
              </a:ext>
            </a:extLst>
          </p:cNvPr>
          <p:cNvPicPr>
            <a:picLocks noChangeAspect="1"/>
          </p:cNvPicPr>
          <p:nvPr/>
        </p:nvPicPr>
        <p:blipFill>
          <a:blip r:embed="rId2"/>
          <a:stretch>
            <a:fillRect/>
          </a:stretch>
        </p:blipFill>
        <p:spPr>
          <a:xfrm>
            <a:off x="10482566" y="117460"/>
            <a:ext cx="1544334" cy="663535"/>
          </a:xfrm>
          <a:prstGeom prst="rect">
            <a:avLst/>
          </a:prstGeom>
        </p:spPr>
      </p:pic>
      <p:sp>
        <p:nvSpPr>
          <p:cNvPr id="7" name="CuadroTexto 6">
            <a:extLst>
              <a:ext uri="{FF2B5EF4-FFF2-40B4-BE49-F238E27FC236}">
                <a16:creationId xmlns:a16="http://schemas.microsoft.com/office/drawing/2014/main" id="{D8690D81-9EF5-1C27-65EA-84C8B87565D4}"/>
              </a:ext>
            </a:extLst>
          </p:cNvPr>
          <p:cNvSpPr txBox="1"/>
          <p:nvPr/>
        </p:nvSpPr>
        <p:spPr>
          <a:xfrm>
            <a:off x="535781" y="1691569"/>
            <a:ext cx="6100762" cy="400110"/>
          </a:xfrm>
          <a:prstGeom prst="rect">
            <a:avLst/>
          </a:prstGeom>
          <a:noFill/>
        </p:spPr>
        <p:txBody>
          <a:bodyPr wrap="square">
            <a:spAutoFit/>
          </a:bodyPr>
          <a:lstStyle/>
          <a:p>
            <a:pPr marL="89535">
              <a:spcBef>
                <a:spcPts val="1080"/>
              </a:spcBef>
            </a:pPr>
            <a:r>
              <a:rPr lang="es-ES" sz="2000" b="1" u="sng" dirty="0">
                <a:effectLst/>
                <a:latin typeface="Calibri" panose="020F0502020204030204" pitchFamily="34" charset="0"/>
                <a:ea typeface="Calibri" panose="020F0502020204030204" pitchFamily="34" charset="0"/>
              </a:rPr>
              <a:t>REGIÓN</a:t>
            </a:r>
            <a:r>
              <a:rPr lang="es-ES" sz="2000" b="1" u="sng" spc="-75" dirty="0">
                <a:effectLst/>
                <a:latin typeface="Calibri" panose="020F0502020204030204" pitchFamily="34" charset="0"/>
                <a:ea typeface="Calibri" panose="020F0502020204030204" pitchFamily="34" charset="0"/>
              </a:rPr>
              <a:t> </a:t>
            </a:r>
            <a:r>
              <a:rPr lang="es-ES" sz="2000" b="1" u="sng" spc="-10" dirty="0">
                <a:effectLst/>
                <a:latin typeface="Calibri" panose="020F0502020204030204" pitchFamily="34" charset="0"/>
                <a:ea typeface="Calibri" panose="020F0502020204030204" pitchFamily="34" charset="0"/>
              </a:rPr>
              <a:t>METROPOLITANA</a:t>
            </a:r>
            <a:endParaRPr lang="es-CL" sz="2000" b="1" u="sng"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233812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EFA71-3F8D-DE38-B050-4DCCF4891183}"/>
              </a:ext>
            </a:extLst>
          </p:cNvPr>
          <p:cNvSpPr>
            <a:spLocks noGrp="1"/>
          </p:cNvSpPr>
          <p:nvPr>
            <p:ph type="title"/>
          </p:nvPr>
        </p:nvSpPr>
        <p:spPr>
          <a:xfrm>
            <a:off x="671514" y="523614"/>
            <a:ext cx="8215312" cy="847986"/>
          </a:xfrm>
          <a:solidFill>
            <a:schemeClr val="bg2"/>
          </a:solidFill>
        </p:spPr>
        <p:txBody>
          <a:bodyPr>
            <a:normAutofit fontScale="90000"/>
          </a:bodyPr>
          <a:lstStyle/>
          <a:p>
            <a:r>
              <a:rPr lang="es-ES" sz="1800" dirty="0">
                <a:effectLst/>
                <a:latin typeface="Calibri" panose="020F0502020204030204" pitchFamily="34" charset="0"/>
                <a:ea typeface="Calibri" panose="020F0502020204030204" pitchFamily="34" charset="0"/>
              </a:rPr>
              <a:t>A</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continuación,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se</a:t>
            </a:r>
            <a:r>
              <a:rPr lang="es-ES" sz="1800" spc="-2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detallan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los</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dispositivos</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para</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superación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ejecutados</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en</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el año 2022 por región:</a:t>
            </a:r>
            <a:r>
              <a:rPr lang="es-CL" dirty="0">
                <a:effectLst/>
              </a:rPr>
              <a:t> </a:t>
            </a:r>
            <a:endParaRPr lang="es-CL" dirty="0"/>
          </a:p>
        </p:txBody>
      </p:sp>
      <p:pic>
        <p:nvPicPr>
          <p:cNvPr id="5" name="Imagen 4">
            <a:extLst>
              <a:ext uri="{FF2B5EF4-FFF2-40B4-BE49-F238E27FC236}">
                <a16:creationId xmlns:a16="http://schemas.microsoft.com/office/drawing/2014/main" id="{370A1BA8-35F5-9DA8-A7E9-712E8EC13917}"/>
              </a:ext>
            </a:extLst>
          </p:cNvPr>
          <p:cNvPicPr>
            <a:picLocks noChangeAspect="1"/>
          </p:cNvPicPr>
          <p:nvPr/>
        </p:nvPicPr>
        <p:blipFill>
          <a:blip r:embed="rId2"/>
          <a:stretch>
            <a:fillRect/>
          </a:stretch>
        </p:blipFill>
        <p:spPr>
          <a:xfrm>
            <a:off x="10482566" y="117460"/>
            <a:ext cx="1544334" cy="663535"/>
          </a:xfrm>
          <a:prstGeom prst="rect">
            <a:avLst/>
          </a:prstGeom>
        </p:spPr>
      </p:pic>
      <p:sp>
        <p:nvSpPr>
          <p:cNvPr id="7" name="CuadroTexto 6">
            <a:extLst>
              <a:ext uri="{FF2B5EF4-FFF2-40B4-BE49-F238E27FC236}">
                <a16:creationId xmlns:a16="http://schemas.microsoft.com/office/drawing/2014/main" id="{D8690D81-9EF5-1C27-65EA-84C8B87565D4}"/>
              </a:ext>
            </a:extLst>
          </p:cNvPr>
          <p:cNvSpPr txBox="1"/>
          <p:nvPr/>
        </p:nvSpPr>
        <p:spPr>
          <a:xfrm>
            <a:off x="535781" y="1691569"/>
            <a:ext cx="6100762" cy="400110"/>
          </a:xfrm>
          <a:prstGeom prst="rect">
            <a:avLst/>
          </a:prstGeom>
          <a:noFill/>
        </p:spPr>
        <p:txBody>
          <a:bodyPr wrap="square">
            <a:spAutoFit/>
          </a:bodyPr>
          <a:lstStyle/>
          <a:p>
            <a:pPr marL="89535">
              <a:spcBef>
                <a:spcPts val="1080"/>
              </a:spcBef>
            </a:pPr>
            <a:r>
              <a:rPr lang="es-ES" sz="2000" b="1" u="sng" dirty="0">
                <a:effectLst/>
                <a:latin typeface="Calibri" panose="020F0502020204030204" pitchFamily="34" charset="0"/>
                <a:ea typeface="Calibri" panose="020F0502020204030204" pitchFamily="34" charset="0"/>
              </a:rPr>
              <a:t>REGIÓN</a:t>
            </a:r>
            <a:r>
              <a:rPr lang="es-ES" sz="2000" b="1" u="sng" spc="-75" dirty="0">
                <a:effectLst/>
                <a:latin typeface="Calibri" panose="020F0502020204030204" pitchFamily="34" charset="0"/>
                <a:ea typeface="Calibri" panose="020F0502020204030204" pitchFamily="34" charset="0"/>
              </a:rPr>
              <a:t> </a:t>
            </a:r>
            <a:r>
              <a:rPr lang="es-ES" sz="2000" b="1" u="sng" spc="-10" dirty="0">
                <a:effectLst/>
                <a:latin typeface="Calibri" panose="020F0502020204030204" pitchFamily="34" charset="0"/>
                <a:ea typeface="Calibri" panose="020F0502020204030204" pitchFamily="34" charset="0"/>
              </a:rPr>
              <a:t>METROPOLITANA</a:t>
            </a:r>
            <a:endParaRPr lang="es-CL" sz="2000" b="1" u="sng" dirty="0">
              <a:effectLst/>
              <a:latin typeface="Calibri" panose="020F0502020204030204" pitchFamily="34" charset="0"/>
              <a:ea typeface="Calibri" panose="020F0502020204030204" pitchFamily="34" charset="0"/>
            </a:endParaRPr>
          </a:p>
        </p:txBody>
      </p:sp>
      <p:graphicFrame>
        <p:nvGraphicFramePr>
          <p:cNvPr id="11" name="Marcador de contenido 10">
            <a:extLst>
              <a:ext uri="{FF2B5EF4-FFF2-40B4-BE49-F238E27FC236}">
                <a16:creationId xmlns:a16="http://schemas.microsoft.com/office/drawing/2014/main" id="{E1C6C99E-F7D5-DD69-5103-1B9466D3E754}"/>
              </a:ext>
            </a:extLst>
          </p:cNvPr>
          <p:cNvGraphicFramePr>
            <a:graphicFrameLocks noGrp="1"/>
          </p:cNvGraphicFramePr>
          <p:nvPr>
            <p:ph sz="half" idx="1"/>
            <p:extLst>
              <p:ext uri="{D42A27DB-BD31-4B8C-83A1-F6EECF244321}">
                <p14:modId xmlns:p14="http://schemas.microsoft.com/office/powerpoint/2010/main" val="2170240032"/>
              </p:ext>
            </p:extLst>
          </p:nvPr>
        </p:nvGraphicFramePr>
        <p:xfrm>
          <a:off x="209550" y="2535406"/>
          <a:ext cx="5886450" cy="3351042"/>
        </p:xfrm>
        <a:graphic>
          <a:graphicData uri="http://schemas.openxmlformats.org/drawingml/2006/table">
            <a:tbl>
              <a:tblPr firstRow="1" firstCol="1" bandRow="1">
                <a:tableStyleId>{5C22544A-7EE6-4342-B048-85BDC9FD1C3A}</a:tableStyleId>
              </a:tblPr>
              <a:tblGrid>
                <a:gridCol w="2943225">
                  <a:extLst>
                    <a:ext uri="{9D8B030D-6E8A-4147-A177-3AD203B41FA5}">
                      <a16:colId xmlns:a16="http://schemas.microsoft.com/office/drawing/2014/main" val="3951115908"/>
                    </a:ext>
                  </a:extLst>
                </a:gridCol>
                <a:gridCol w="2943225">
                  <a:extLst>
                    <a:ext uri="{9D8B030D-6E8A-4147-A177-3AD203B41FA5}">
                      <a16:colId xmlns:a16="http://schemas.microsoft.com/office/drawing/2014/main" val="656074137"/>
                    </a:ext>
                  </a:extLst>
                </a:gridCol>
              </a:tblGrid>
              <a:tr h="742182">
                <a:tc>
                  <a:txBody>
                    <a:bodyPr/>
                    <a:lstStyle/>
                    <a:p>
                      <a:pPr>
                        <a:lnSpc>
                          <a:spcPct val="115000"/>
                        </a:lnSpc>
                        <a:spcAft>
                          <a:spcPts val="1000"/>
                        </a:spcAft>
                      </a:pPr>
                      <a:r>
                        <a:rPr lang="es-CL" sz="1500" dirty="0">
                          <a:solidFill>
                            <a:schemeClr val="tx1">
                              <a:lumMod val="85000"/>
                              <a:lumOff val="15000"/>
                            </a:schemeClr>
                          </a:solidFill>
                          <a:effectLst/>
                        </a:rPr>
                        <a:t>Centro Temporales para la Superación</a:t>
                      </a:r>
                      <a:endParaRPr lang="es-CL" sz="15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solidFill>
                      <a:schemeClr val="accent2"/>
                    </a:solidFill>
                  </a:tcPr>
                </a:tc>
                <a:tc>
                  <a:txBody>
                    <a:bodyPr/>
                    <a:lstStyle/>
                    <a:p>
                      <a:pPr>
                        <a:lnSpc>
                          <a:spcPct val="115000"/>
                        </a:lnSpc>
                        <a:spcAft>
                          <a:spcPts val="1000"/>
                        </a:spcAft>
                      </a:pPr>
                      <a:r>
                        <a:rPr lang="es-CL" sz="1500" dirty="0">
                          <a:solidFill>
                            <a:schemeClr val="tx1">
                              <a:lumMod val="85000"/>
                              <a:lumOff val="15000"/>
                            </a:schemeClr>
                          </a:solidFill>
                          <a:effectLst/>
                        </a:rPr>
                        <a:t> “Casas Compartidas La Florida”, Prórroga 2024</a:t>
                      </a:r>
                      <a:endParaRPr lang="es-CL" sz="15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2505943712"/>
                  </a:ext>
                </a:extLst>
              </a:tr>
              <a:tr h="521772">
                <a:tc>
                  <a:txBody>
                    <a:bodyPr/>
                    <a:lstStyle/>
                    <a:p>
                      <a:pPr>
                        <a:lnSpc>
                          <a:spcPct val="115000"/>
                        </a:lnSpc>
                        <a:spcAft>
                          <a:spcPts val="1000"/>
                        </a:spcAft>
                      </a:pPr>
                      <a:r>
                        <a:rPr lang="es-CL" sz="1500" dirty="0">
                          <a:solidFill>
                            <a:schemeClr val="tx1">
                              <a:lumMod val="85000"/>
                              <a:lumOff val="15000"/>
                            </a:schemeClr>
                          </a:solidFill>
                          <a:effectLst/>
                        </a:rPr>
                        <a:t>Fecha de Inicio</a:t>
                      </a:r>
                      <a:endParaRPr lang="es-CL" sz="15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solidFill>
                      <a:schemeClr val="accent2"/>
                    </a:solidFill>
                  </a:tcPr>
                </a:tc>
                <a:tc>
                  <a:txBody>
                    <a:bodyPr/>
                    <a:lstStyle/>
                    <a:p>
                      <a:pPr>
                        <a:lnSpc>
                          <a:spcPct val="115000"/>
                        </a:lnSpc>
                        <a:spcAft>
                          <a:spcPts val="1000"/>
                        </a:spcAft>
                      </a:pPr>
                      <a:r>
                        <a:rPr lang="es-CL" sz="1500" dirty="0">
                          <a:solidFill>
                            <a:schemeClr val="tx1">
                              <a:lumMod val="85000"/>
                              <a:lumOff val="15000"/>
                            </a:schemeClr>
                          </a:solidFill>
                          <a:effectLst/>
                        </a:rPr>
                        <a:t>30-08-2024</a:t>
                      </a:r>
                      <a:endParaRPr lang="es-CL" sz="15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1017466279"/>
                  </a:ext>
                </a:extLst>
              </a:tr>
              <a:tr h="521772">
                <a:tc>
                  <a:txBody>
                    <a:bodyPr/>
                    <a:lstStyle/>
                    <a:p>
                      <a:pPr>
                        <a:lnSpc>
                          <a:spcPct val="115000"/>
                        </a:lnSpc>
                        <a:spcAft>
                          <a:spcPts val="1000"/>
                        </a:spcAft>
                      </a:pPr>
                      <a:r>
                        <a:rPr lang="es-CL" sz="1500" dirty="0">
                          <a:solidFill>
                            <a:schemeClr val="tx1">
                              <a:lumMod val="85000"/>
                              <a:lumOff val="15000"/>
                            </a:schemeClr>
                          </a:solidFill>
                          <a:effectLst/>
                        </a:rPr>
                        <a:t>Fecha de Término</a:t>
                      </a:r>
                      <a:endParaRPr lang="es-CL" sz="15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solidFill>
                      <a:schemeClr val="accent2"/>
                    </a:solidFill>
                  </a:tcPr>
                </a:tc>
                <a:tc>
                  <a:txBody>
                    <a:bodyPr/>
                    <a:lstStyle/>
                    <a:p>
                      <a:pPr>
                        <a:lnSpc>
                          <a:spcPct val="115000"/>
                        </a:lnSpc>
                        <a:spcAft>
                          <a:spcPts val="1000"/>
                        </a:spcAft>
                      </a:pPr>
                      <a:r>
                        <a:rPr lang="es-CL" sz="1500" dirty="0">
                          <a:solidFill>
                            <a:schemeClr val="tx1">
                              <a:lumMod val="85000"/>
                              <a:lumOff val="15000"/>
                            </a:schemeClr>
                          </a:solidFill>
                          <a:effectLst/>
                        </a:rPr>
                        <a:t>29-08-2025</a:t>
                      </a:r>
                      <a:endParaRPr lang="es-CL" sz="15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3073655667"/>
                  </a:ext>
                </a:extLst>
              </a:tr>
              <a:tr h="521772">
                <a:tc>
                  <a:txBody>
                    <a:bodyPr/>
                    <a:lstStyle/>
                    <a:p>
                      <a:pPr>
                        <a:lnSpc>
                          <a:spcPct val="115000"/>
                        </a:lnSpc>
                        <a:spcAft>
                          <a:spcPts val="1000"/>
                        </a:spcAft>
                      </a:pPr>
                      <a:r>
                        <a:rPr lang="es-CL" sz="1500" dirty="0">
                          <a:solidFill>
                            <a:schemeClr val="tx1">
                              <a:lumMod val="85000"/>
                              <a:lumOff val="15000"/>
                            </a:schemeClr>
                          </a:solidFill>
                          <a:effectLst/>
                        </a:rPr>
                        <a:t>Monto asignado</a:t>
                      </a:r>
                      <a:endParaRPr lang="es-CL" sz="15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solidFill>
                      <a:schemeClr val="accent2"/>
                    </a:solidFill>
                  </a:tcPr>
                </a:tc>
                <a:tc>
                  <a:txBody>
                    <a:bodyPr/>
                    <a:lstStyle/>
                    <a:p>
                      <a:pPr>
                        <a:lnSpc>
                          <a:spcPct val="115000"/>
                        </a:lnSpc>
                        <a:spcAft>
                          <a:spcPts val="1000"/>
                        </a:spcAft>
                      </a:pPr>
                      <a:r>
                        <a:rPr lang="es-CL" sz="1500">
                          <a:solidFill>
                            <a:schemeClr val="tx1">
                              <a:lumMod val="85000"/>
                              <a:lumOff val="15000"/>
                            </a:schemeClr>
                          </a:solidFill>
                          <a:effectLst/>
                        </a:rPr>
                        <a:t>$39.420.000</a:t>
                      </a:r>
                      <a:endParaRPr lang="es-CL" sz="15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3746194097"/>
                  </a:ext>
                </a:extLst>
              </a:tr>
              <a:tr h="521772">
                <a:tc>
                  <a:txBody>
                    <a:bodyPr/>
                    <a:lstStyle/>
                    <a:p>
                      <a:pPr>
                        <a:lnSpc>
                          <a:spcPct val="115000"/>
                        </a:lnSpc>
                        <a:spcAft>
                          <a:spcPts val="1000"/>
                        </a:spcAft>
                      </a:pPr>
                      <a:r>
                        <a:rPr lang="es-CL" sz="1500" dirty="0">
                          <a:solidFill>
                            <a:schemeClr val="tx1">
                              <a:lumMod val="85000"/>
                              <a:lumOff val="15000"/>
                            </a:schemeClr>
                          </a:solidFill>
                          <a:effectLst/>
                        </a:rPr>
                        <a:t>Cobertura</a:t>
                      </a:r>
                      <a:endParaRPr lang="es-CL" sz="15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solidFill>
                      <a:schemeClr val="accent2"/>
                    </a:solidFill>
                  </a:tcPr>
                </a:tc>
                <a:tc>
                  <a:txBody>
                    <a:bodyPr/>
                    <a:lstStyle/>
                    <a:p>
                      <a:pPr>
                        <a:lnSpc>
                          <a:spcPct val="115000"/>
                        </a:lnSpc>
                        <a:spcAft>
                          <a:spcPts val="1000"/>
                        </a:spcAft>
                      </a:pPr>
                      <a:r>
                        <a:rPr lang="es-CL" sz="1500">
                          <a:solidFill>
                            <a:schemeClr val="tx1">
                              <a:lumMod val="85000"/>
                              <a:lumOff val="15000"/>
                            </a:schemeClr>
                          </a:solidFill>
                          <a:effectLst/>
                        </a:rPr>
                        <a:t>12 </a:t>
                      </a:r>
                      <a:endParaRPr lang="es-CL" sz="15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2862797890"/>
                  </a:ext>
                </a:extLst>
              </a:tr>
              <a:tr h="521772">
                <a:tc>
                  <a:txBody>
                    <a:bodyPr/>
                    <a:lstStyle/>
                    <a:p>
                      <a:pPr>
                        <a:lnSpc>
                          <a:spcPct val="115000"/>
                        </a:lnSpc>
                        <a:spcAft>
                          <a:spcPts val="1000"/>
                        </a:spcAft>
                      </a:pPr>
                      <a:r>
                        <a:rPr lang="es-CL" sz="1500" dirty="0">
                          <a:solidFill>
                            <a:schemeClr val="tx1">
                              <a:lumMod val="85000"/>
                              <a:lumOff val="15000"/>
                            </a:schemeClr>
                          </a:solidFill>
                          <a:effectLst/>
                        </a:rPr>
                        <a:t>Personas atendidas</a:t>
                      </a:r>
                      <a:endParaRPr lang="es-CL" sz="15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solidFill>
                      <a:schemeClr val="accent2"/>
                    </a:solidFill>
                  </a:tcPr>
                </a:tc>
                <a:tc>
                  <a:txBody>
                    <a:bodyPr/>
                    <a:lstStyle/>
                    <a:p>
                      <a:pPr>
                        <a:lnSpc>
                          <a:spcPct val="115000"/>
                        </a:lnSpc>
                        <a:spcAft>
                          <a:spcPts val="1000"/>
                        </a:spcAft>
                      </a:pPr>
                      <a:r>
                        <a:rPr lang="es-CL" sz="15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rPr>
                        <a:t>21</a:t>
                      </a:r>
                    </a:p>
                  </a:txBody>
                  <a:tcPr marL="51389" marR="51389" marT="0" marB="0"/>
                </a:tc>
                <a:extLst>
                  <a:ext uri="{0D108BD9-81ED-4DB2-BD59-A6C34878D82A}">
                    <a16:rowId xmlns:a16="http://schemas.microsoft.com/office/drawing/2014/main" val="1562085274"/>
                  </a:ext>
                </a:extLst>
              </a:tr>
            </a:tbl>
          </a:graphicData>
        </a:graphic>
      </p:graphicFrame>
      <p:graphicFrame>
        <p:nvGraphicFramePr>
          <p:cNvPr id="12" name="Marcador de contenido 11">
            <a:extLst>
              <a:ext uri="{FF2B5EF4-FFF2-40B4-BE49-F238E27FC236}">
                <a16:creationId xmlns:a16="http://schemas.microsoft.com/office/drawing/2014/main" id="{3590685A-F639-2F20-0D5F-A7B46E60C43B}"/>
              </a:ext>
            </a:extLst>
          </p:cNvPr>
          <p:cNvGraphicFramePr>
            <a:graphicFrameLocks noGrp="1"/>
          </p:cNvGraphicFramePr>
          <p:nvPr>
            <p:ph sz="half" idx="2"/>
            <p:extLst>
              <p:ext uri="{D42A27DB-BD31-4B8C-83A1-F6EECF244321}">
                <p14:modId xmlns:p14="http://schemas.microsoft.com/office/powerpoint/2010/main" val="885563377"/>
              </p:ext>
            </p:extLst>
          </p:nvPr>
        </p:nvGraphicFramePr>
        <p:xfrm>
          <a:off x="6338886" y="2535406"/>
          <a:ext cx="5491164" cy="3351040"/>
        </p:xfrm>
        <a:graphic>
          <a:graphicData uri="http://schemas.openxmlformats.org/drawingml/2006/table">
            <a:tbl>
              <a:tblPr firstRow="1" firstCol="1" bandRow="1">
                <a:tableStyleId>{5C22544A-7EE6-4342-B048-85BDC9FD1C3A}</a:tableStyleId>
              </a:tblPr>
              <a:tblGrid>
                <a:gridCol w="2745582">
                  <a:extLst>
                    <a:ext uri="{9D8B030D-6E8A-4147-A177-3AD203B41FA5}">
                      <a16:colId xmlns:a16="http://schemas.microsoft.com/office/drawing/2014/main" val="1485952493"/>
                    </a:ext>
                  </a:extLst>
                </a:gridCol>
                <a:gridCol w="2745582">
                  <a:extLst>
                    <a:ext uri="{9D8B030D-6E8A-4147-A177-3AD203B41FA5}">
                      <a16:colId xmlns:a16="http://schemas.microsoft.com/office/drawing/2014/main" val="1958014691"/>
                    </a:ext>
                  </a:extLst>
                </a:gridCol>
              </a:tblGrid>
              <a:tr h="570851">
                <a:tc>
                  <a:txBody>
                    <a:bodyPr/>
                    <a:lstStyle/>
                    <a:p>
                      <a:pPr>
                        <a:lnSpc>
                          <a:spcPct val="115000"/>
                        </a:lnSpc>
                        <a:spcAft>
                          <a:spcPts val="1000"/>
                        </a:spcAft>
                      </a:pPr>
                      <a:r>
                        <a:rPr lang="es-CL" sz="1600" dirty="0">
                          <a:solidFill>
                            <a:schemeClr val="tx1">
                              <a:lumMod val="85000"/>
                              <a:lumOff val="15000"/>
                            </a:schemeClr>
                          </a:solidFill>
                          <a:effectLst/>
                        </a:rPr>
                        <a:t>Programa Vivienda Primero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dirty="0">
                          <a:solidFill>
                            <a:schemeClr val="tx1">
                              <a:lumMod val="85000"/>
                              <a:lumOff val="15000"/>
                            </a:schemeClr>
                          </a:solidFill>
                          <a:effectLst/>
                        </a:rPr>
                        <a:t> Continuidad A</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2521205658"/>
                  </a:ext>
                </a:extLst>
              </a:tr>
              <a:tr h="572149">
                <a:tc>
                  <a:txBody>
                    <a:bodyPr/>
                    <a:lstStyle/>
                    <a:p>
                      <a:pPr>
                        <a:lnSpc>
                          <a:spcPct val="115000"/>
                        </a:lnSpc>
                        <a:spcAft>
                          <a:spcPts val="1000"/>
                        </a:spcAft>
                      </a:pPr>
                      <a:r>
                        <a:rPr lang="es-CL" sz="1600" dirty="0">
                          <a:solidFill>
                            <a:schemeClr val="tx1">
                              <a:lumMod val="85000"/>
                              <a:lumOff val="15000"/>
                            </a:schemeClr>
                          </a:solidFill>
                          <a:effectLst/>
                        </a:rPr>
                        <a:t>Comuna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a:solidFill>
                            <a:schemeClr val="tx1">
                              <a:lumMod val="85000"/>
                              <a:lumOff val="15000"/>
                            </a:schemeClr>
                          </a:solidFill>
                          <a:effectLst/>
                        </a:rPr>
                        <a:t>Santiago, Estación Central y San Miguel</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1497603365"/>
                  </a:ext>
                </a:extLst>
              </a:tr>
              <a:tr h="276005">
                <a:tc>
                  <a:txBody>
                    <a:bodyPr/>
                    <a:lstStyle/>
                    <a:p>
                      <a:pPr>
                        <a:lnSpc>
                          <a:spcPct val="115000"/>
                        </a:lnSpc>
                        <a:spcAft>
                          <a:spcPts val="1000"/>
                        </a:spcAft>
                      </a:pPr>
                      <a:r>
                        <a:rPr lang="es-CL" sz="1600" dirty="0">
                          <a:solidFill>
                            <a:schemeClr val="tx1">
                              <a:lumMod val="85000"/>
                              <a:lumOff val="15000"/>
                            </a:schemeClr>
                          </a:solidFill>
                          <a:effectLst/>
                        </a:rPr>
                        <a:t>Fecha de Inicio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dirty="0">
                          <a:solidFill>
                            <a:schemeClr val="tx1">
                              <a:lumMod val="85000"/>
                              <a:lumOff val="15000"/>
                            </a:schemeClr>
                          </a:solidFill>
                          <a:effectLst/>
                        </a:rPr>
                        <a:t>26-12-2023</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3492402189"/>
                  </a:ext>
                </a:extLst>
              </a:tr>
              <a:tr h="276005">
                <a:tc>
                  <a:txBody>
                    <a:bodyPr/>
                    <a:lstStyle/>
                    <a:p>
                      <a:pPr>
                        <a:lnSpc>
                          <a:spcPct val="115000"/>
                        </a:lnSpc>
                        <a:spcAft>
                          <a:spcPts val="1000"/>
                        </a:spcAft>
                      </a:pPr>
                      <a:r>
                        <a:rPr lang="es-CL" sz="1600" dirty="0">
                          <a:solidFill>
                            <a:schemeClr val="tx1">
                              <a:lumMod val="85000"/>
                              <a:lumOff val="15000"/>
                            </a:schemeClr>
                          </a:solidFill>
                          <a:effectLst/>
                        </a:rPr>
                        <a:t>Fecha de Término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a:solidFill>
                            <a:schemeClr val="tx1">
                              <a:lumMod val="85000"/>
                              <a:lumOff val="15000"/>
                            </a:schemeClr>
                          </a:solidFill>
                          <a:effectLst/>
                        </a:rPr>
                        <a:t>26-12-2026</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656356943"/>
                  </a:ext>
                </a:extLst>
              </a:tr>
              <a:tr h="276005">
                <a:tc>
                  <a:txBody>
                    <a:bodyPr/>
                    <a:lstStyle/>
                    <a:p>
                      <a:pPr>
                        <a:lnSpc>
                          <a:spcPct val="115000"/>
                        </a:lnSpc>
                        <a:spcAft>
                          <a:spcPts val="1000"/>
                        </a:spcAft>
                      </a:pPr>
                      <a:r>
                        <a:rPr lang="es-CL" sz="1600" dirty="0">
                          <a:solidFill>
                            <a:schemeClr val="tx1">
                              <a:lumMod val="85000"/>
                              <a:lumOff val="15000"/>
                            </a:schemeClr>
                          </a:solidFill>
                          <a:effectLst/>
                        </a:rPr>
                        <a:t>Monto asignado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a:solidFill>
                            <a:schemeClr val="tx1">
                              <a:lumMod val="85000"/>
                              <a:lumOff val="15000"/>
                            </a:schemeClr>
                          </a:solidFill>
                          <a:effectLst/>
                        </a:rPr>
                        <a:t>$509.025.000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3836479705"/>
                  </a:ext>
                </a:extLst>
              </a:tr>
              <a:tr h="276005">
                <a:tc>
                  <a:txBody>
                    <a:bodyPr/>
                    <a:lstStyle/>
                    <a:p>
                      <a:pPr>
                        <a:lnSpc>
                          <a:spcPct val="115000"/>
                        </a:lnSpc>
                        <a:spcAft>
                          <a:spcPts val="1000"/>
                        </a:spcAft>
                      </a:pPr>
                      <a:r>
                        <a:rPr lang="es-CL" sz="1600" dirty="0">
                          <a:solidFill>
                            <a:schemeClr val="tx1">
                              <a:lumMod val="85000"/>
                              <a:lumOff val="15000"/>
                            </a:schemeClr>
                          </a:solidFill>
                          <a:effectLst/>
                        </a:rPr>
                        <a:t>1ra cuota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a:solidFill>
                            <a:schemeClr val="tx1">
                              <a:lumMod val="85000"/>
                              <a:lumOff val="15000"/>
                            </a:schemeClr>
                          </a:solidFill>
                          <a:effectLst/>
                        </a:rPr>
                        <a:t>$161.425.000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1264500278"/>
                  </a:ext>
                </a:extLst>
              </a:tr>
              <a:tr h="276005">
                <a:tc>
                  <a:txBody>
                    <a:bodyPr/>
                    <a:lstStyle/>
                    <a:p>
                      <a:pPr>
                        <a:lnSpc>
                          <a:spcPct val="115000"/>
                        </a:lnSpc>
                        <a:spcAft>
                          <a:spcPts val="1000"/>
                        </a:spcAft>
                      </a:pPr>
                      <a:r>
                        <a:rPr lang="es-CL" sz="1600" dirty="0">
                          <a:solidFill>
                            <a:schemeClr val="tx1">
                              <a:lumMod val="85000"/>
                              <a:lumOff val="15000"/>
                            </a:schemeClr>
                          </a:solidFill>
                          <a:effectLst/>
                        </a:rPr>
                        <a:t>2da cuota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a:solidFill>
                            <a:schemeClr val="tx1">
                              <a:lumMod val="85000"/>
                              <a:lumOff val="15000"/>
                            </a:schemeClr>
                          </a:solidFill>
                          <a:effectLst/>
                        </a:rPr>
                        <a:t>$173.800.000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696617685"/>
                  </a:ext>
                </a:extLst>
              </a:tr>
              <a:tr h="276005">
                <a:tc>
                  <a:txBody>
                    <a:bodyPr/>
                    <a:lstStyle/>
                    <a:p>
                      <a:pPr>
                        <a:lnSpc>
                          <a:spcPct val="115000"/>
                        </a:lnSpc>
                        <a:spcAft>
                          <a:spcPts val="1000"/>
                        </a:spcAft>
                      </a:pPr>
                      <a:r>
                        <a:rPr lang="es-CL" sz="1600" dirty="0">
                          <a:solidFill>
                            <a:schemeClr val="tx1">
                              <a:lumMod val="85000"/>
                              <a:lumOff val="15000"/>
                            </a:schemeClr>
                          </a:solidFill>
                          <a:effectLst/>
                        </a:rPr>
                        <a:t>3ra cuota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a:solidFill>
                            <a:schemeClr val="tx1">
                              <a:lumMod val="85000"/>
                              <a:lumOff val="15000"/>
                            </a:schemeClr>
                          </a:solidFill>
                          <a:effectLst/>
                        </a:rPr>
                        <a:t>$173.800.000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2995695061"/>
                  </a:ext>
                </a:extLst>
              </a:tr>
              <a:tr h="276005">
                <a:tc>
                  <a:txBody>
                    <a:bodyPr/>
                    <a:lstStyle/>
                    <a:p>
                      <a:pPr>
                        <a:lnSpc>
                          <a:spcPct val="115000"/>
                        </a:lnSpc>
                        <a:spcAft>
                          <a:spcPts val="1000"/>
                        </a:spcAft>
                      </a:pPr>
                      <a:r>
                        <a:rPr lang="es-CL" sz="1600" dirty="0">
                          <a:solidFill>
                            <a:schemeClr val="tx1">
                              <a:lumMod val="85000"/>
                              <a:lumOff val="15000"/>
                            </a:schemeClr>
                          </a:solidFill>
                          <a:effectLst/>
                        </a:rPr>
                        <a:t>Cobertura</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a:solidFill>
                            <a:schemeClr val="tx1">
                              <a:lumMod val="85000"/>
                              <a:lumOff val="15000"/>
                            </a:schemeClr>
                          </a:solidFill>
                          <a:effectLst/>
                        </a:rPr>
                        <a:t>22 </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3802142428"/>
                  </a:ext>
                </a:extLst>
              </a:tr>
              <a:tr h="276005">
                <a:tc>
                  <a:txBody>
                    <a:bodyPr/>
                    <a:lstStyle/>
                    <a:p>
                      <a:pPr>
                        <a:lnSpc>
                          <a:spcPct val="115000"/>
                        </a:lnSpc>
                        <a:spcAft>
                          <a:spcPts val="1000"/>
                        </a:spcAft>
                      </a:pPr>
                      <a:r>
                        <a:rPr lang="es-CL" sz="1600" dirty="0">
                          <a:solidFill>
                            <a:schemeClr val="tx1">
                              <a:lumMod val="85000"/>
                              <a:lumOff val="15000"/>
                            </a:schemeClr>
                          </a:solidFill>
                          <a:effectLst/>
                        </a:rPr>
                        <a:t>Personas atendidas</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tc>
                  <a:txBody>
                    <a:bodyPr/>
                    <a:lstStyle/>
                    <a:p>
                      <a:pPr>
                        <a:lnSpc>
                          <a:spcPct val="115000"/>
                        </a:lnSpc>
                        <a:spcAft>
                          <a:spcPts val="1000"/>
                        </a:spcAft>
                      </a:pPr>
                      <a:r>
                        <a:rPr lang="es-CL" sz="1600" dirty="0">
                          <a:solidFill>
                            <a:schemeClr val="tx1">
                              <a:lumMod val="85000"/>
                              <a:lumOff val="15000"/>
                            </a:schemeClr>
                          </a:solidFill>
                          <a:effectLst/>
                        </a:rPr>
                        <a:t>24</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70" marR="51370" marT="0" marB="0"/>
                </a:tc>
                <a:extLst>
                  <a:ext uri="{0D108BD9-81ED-4DB2-BD59-A6C34878D82A}">
                    <a16:rowId xmlns:a16="http://schemas.microsoft.com/office/drawing/2014/main" val="594905062"/>
                  </a:ext>
                </a:extLst>
              </a:tr>
            </a:tbl>
          </a:graphicData>
        </a:graphic>
      </p:graphicFrame>
    </p:spTree>
    <p:extLst>
      <p:ext uri="{BB962C8B-B14F-4D97-AF65-F5344CB8AC3E}">
        <p14:creationId xmlns:p14="http://schemas.microsoft.com/office/powerpoint/2010/main" val="3903840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EFA71-3F8D-DE38-B050-4DCCF4891183}"/>
              </a:ext>
            </a:extLst>
          </p:cNvPr>
          <p:cNvSpPr>
            <a:spLocks noGrp="1"/>
          </p:cNvSpPr>
          <p:nvPr>
            <p:ph type="title"/>
          </p:nvPr>
        </p:nvSpPr>
        <p:spPr>
          <a:xfrm>
            <a:off x="671514" y="523614"/>
            <a:ext cx="8215312" cy="847986"/>
          </a:xfrm>
          <a:solidFill>
            <a:schemeClr val="bg2"/>
          </a:solidFill>
        </p:spPr>
        <p:txBody>
          <a:bodyPr>
            <a:normAutofit fontScale="90000"/>
          </a:bodyPr>
          <a:lstStyle/>
          <a:p>
            <a:r>
              <a:rPr lang="es-ES" sz="1800" dirty="0">
                <a:effectLst/>
                <a:latin typeface="Calibri" panose="020F0502020204030204" pitchFamily="34" charset="0"/>
                <a:ea typeface="Calibri" panose="020F0502020204030204" pitchFamily="34" charset="0"/>
              </a:rPr>
              <a:t>A</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continuación,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se</a:t>
            </a:r>
            <a:r>
              <a:rPr lang="es-ES" sz="1800" spc="-2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detallan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los</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dispositivos</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para</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superación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ejecutados</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en</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el año 2022 por región:</a:t>
            </a:r>
            <a:r>
              <a:rPr lang="es-CL" dirty="0">
                <a:effectLst/>
              </a:rPr>
              <a:t> </a:t>
            </a:r>
            <a:endParaRPr lang="es-CL" dirty="0"/>
          </a:p>
        </p:txBody>
      </p:sp>
      <p:pic>
        <p:nvPicPr>
          <p:cNvPr id="5" name="Imagen 4">
            <a:extLst>
              <a:ext uri="{FF2B5EF4-FFF2-40B4-BE49-F238E27FC236}">
                <a16:creationId xmlns:a16="http://schemas.microsoft.com/office/drawing/2014/main" id="{370A1BA8-35F5-9DA8-A7E9-712E8EC13917}"/>
              </a:ext>
            </a:extLst>
          </p:cNvPr>
          <p:cNvPicPr>
            <a:picLocks noChangeAspect="1"/>
          </p:cNvPicPr>
          <p:nvPr/>
        </p:nvPicPr>
        <p:blipFill>
          <a:blip r:embed="rId2"/>
          <a:stretch>
            <a:fillRect/>
          </a:stretch>
        </p:blipFill>
        <p:spPr>
          <a:xfrm>
            <a:off x="10482566" y="117460"/>
            <a:ext cx="1544334" cy="663535"/>
          </a:xfrm>
          <a:prstGeom prst="rect">
            <a:avLst/>
          </a:prstGeom>
        </p:spPr>
      </p:pic>
      <p:sp>
        <p:nvSpPr>
          <p:cNvPr id="7" name="CuadroTexto 6">
            <a:extLst>
              <a:ext uri="{FF2B5EF4-FFF2-40B4-BE49-F238E27FC236}">
                <a16:creationId xmlns:a16="http://schemas.microsoft.com/office/drawing/2014/main" id="{D8690D81-9EF5-1C27-65EA-84C8B87565D4}"/>
              </a:ext>
            </a:extLst>
          </p:cNvPr>
          <p:cNvSpPr txBox="1"/>
          <p:nvPr/>
        </p:nvSpPr>
        <p:spPr>
          <a:xfrm>
            <a:off x="535781" y="1691569"/>
            <a:ext cx="6100762" cy="400110"/>
          </a:xfrm>
          <a:prstGeom prst="rect">
            <a:avLst/>
          </a:prstGeom>
          <a:noFill/>
        </p:spPr>
        <p:txBody>
          <a:bodyPr wrap="square">
            <a:spAutoFit/>
          </a:bodyPr>
          <a:lstStyle/>
          <a:p>
            <a:pPr marL="89535">
              <a:spcBef>
                <a:spcPts val="1080"/>
              </a:spcBef>
            </a:pPr>
            <a:r>
              <a:rPr lang="es-ES" sz="2000" b="1" u="sng" dirty="0">
                <a:effectLst/>
                <a:latin typeface="Calibri" panose="020F0502020204030204" pitchFamily="34" charset="0"/>
                <a:ea typeface="Calibri" panose="020F0502020204030204" pitchFamily="34" charset="0"/>
              </a:rPr>
              <a:t>REGIÓN</a:t>
            </a:r>
            <a:r>
              <a:rPr lang="es-ES" sz="2000" b="1" u="sng" spc="-75" dirty="0">
                <a:effectLst/>
                <a:latin typeface="Calibri" panose="020F0502020204030204" pitchFamily="34" charset="0"/>
                <a:ea typeface="Calibri" panose="020F0502020204030204" pitchFamily="34" charset="0"/>
              </a:rPr>
              <a:t> </a:t>
            </a:r>
            <a:r>
              <a:rPr lang="es-ES" sz="2000" b="1" u="sng" spc="-10" dirty="0">
                <a:effectLst/>
                <a:latin typeface="Calibri" panose="020F0502020204030204" pitchFamily="34" charset="0"/>
                <a:ea typeface="Calibri" panose="020F0502020204030204" pitchFamily="34" charset="0"/>
              </a:rPr>
              <a:t>METROPOLITANA</a:t>
            </a:r>
            <a:endParaRPr lang="es-CL" sz="2000" b="1" u="sng" dirty="0">
              <a:effectLst/>
              <a:latin typeface="Calibri" panose="020F0502020204030204" pitchFamily="34" charset="0"/>
              <a:ea typeface="Calibri" panose="020F0502020204030204" pitchFamily="34" charset="0"/>
            </a:endParaRPr>
          </a:p>
        </p:txBody>
      </p:sp>
      <p:graphicFrame>
        <p:nvGraphicFramePr>
          <p:cNvPr id="9" name="Marcador de contenido 8">
            <a:extLst>
              <a:ext uri="{FF2B5EF4-FFF2-40B4-BE49-F238E27FC236}">
                <a16:creationId xmlns:a16="http://schemas.microsoft.com/office/drawing/2014/main" id="{9B009D0E-3495-2D1E-8958-83BEC455B5F4}"/>
              </a:ext>
            </a:extLst>
          </p:cNvPr>
          <p:cNvGraphicFramePr>
            <a:graphicFrameLocks noGrp="1"/>
          </p:cNvGraphicFramePr>
          <p:nvPr>
            <p:ph sz="half" idx="1"/>
            <p:extLst>
              <p:ext uri="{D42A27DB-BD31-4B8C-83A1-F6EECF244321}">
                <p14:modId xmlns:p14="http://schemas.microsoft.com/office/powerpoint/2010/main" val="883925206"/>
              </p:ext>
            </p:extLst>
          </p:nvPr>
        </p:nvGraphicFramePr>
        <p:xfrm>
          <a:off x="152400" y="2291989"/>
          <a:ext cx="6934200" cy="3325922"/>
        </p:xfrm>
        <a:graphic>
          <a:graphicData uri="http://schemas.openxmlformats.org/drawingml/2006/table">
            <a:tbl>
              <a:tblPr firstRow="1" firstCol="1" bandRow="1">
                <a:tableStyleId>{5C22544A-7EE6-4342-B048-85BDC9FD1C3A}</a:tableStyleId>
              </a:tblPr>
              <a:tblGrid>
                <a:gridCol w="3467100">
                  <a:extLst>
                    <a:ext uri="{9D8B030D-6E8A-4147-A177-3AD203B41FA5}">
                      <a16:colId xmlns:a16="http://schemas.microsoft.com/office/drawing/2014/main" val="3279254039"/>
                    </a:ext>
                  </a:extLst>
                </a:gridCol>
                <a:gridCol w="3467100">
                  <a:extLst>
                    <a:ext uri="{9D8B030D-6E8A-4147-A177-3AD203B41FA5}">
                      <a16:colId xmlns:a16="http://schemas.microsoft.com/office/drawing/2014/main" val="3493838522"/>
                    </a:ext>
                  </a:extLst>
                </a:gridCol>
              </a:tblGrid>
              <a:tr h="485701">
                <a:tc>
                  <a:txBody>
                    <a:bodyPr/>
                    <a:lstStyle/>
                    <a:p>
                      <a:pPr>
                        <a:lnSpc>
                          <a:spcPct val="115000"/>
                        </a:lnSpc>
                        <a:spcAft>
                          <a:spcPts val="1000"/>
                        </a:spcAft>
                      </a:pPr>
                      <a:r>
                        <a:rPr lang="es-CL" sz="1600" dirty="0">
                          <a:solidFill>
                            <a:schemeClr val="tx1">
                              <a:lumMod val="85000"/>
                              <a:lumOff val="15000"/>
                            </a:schemeClr>
                          </a:solidFill>
                          <a:effectLst/>
                        </a:rPr>
                        <a:t>Programa Vivienda Primero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rPr>
                        <a:t> Cupos Nuevos A</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1569078733"/>
                  </a:ext>
                </a:extLst>
              </a:tr>
              <a:tr h="737605">
                <a:tc>
                  <a:txBody>
                    <a:bodyPr/>
                    <a:lstStyle/>
                    <a:p>
                      <a:pPr>
                        <a:lnSpc>
                          <a:spcPct val="115000"/>
                        </a:lnSpc>
                        <a:spcAft>
                          <a:spcPts val="1000"/>
                        </a:spcAft>
                      </a:pPr>
                      <a:r>
                        <a:rPr lang="es-CL" sz="1600" dirty="0">
                          <a:solidFill>
                            <a:schemeClr val="tx1">
                              <a:lumMod val="85000"/>
                              <a:lumOff val="15000"/>
                            </a:schemeClr>
                          </a:solidFill>
                          <a:effectLst/>
                        </a:rPr>
                        <a:t>Comunas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a:solidFill>
                            <a:schemeClr val="tx1">
                              <a:lumMod val="85000"/>
                              <a:lumOff val="15000"/>
                            </a:schemeClr>
                          </a:solidFill>
                          <a:effectLst/>
                        </a:rPr>
                        <a:t>Santiago, Estación Central, San Miguel, San Joaquín, Macul, Peñalolén</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2432054687"/>
                  </a:ext>
                </a:extLst>
              </a:tr>
              <a:tr h="234835">
                <a:tc>
                  <a:txBody>
                    <a:bodyPr/>
                    <a:lstStyle/>
                    <a:p>
                      <a:pPr>
                        <a:lnSpc>
                          <a:spcPct val="115000"/>
                        </a:lnSpc>
                        <a:spcAft>
                          <a:spcPts val="1000"/>
                        </a:spcAft>
                      </a:pPr>
                      <a:r>
                        <a:rPr lang="es-CL" sz="1600" dirty="0">
                          <a:solidFill>
                            <a:schemeClr val="tx1">
                              <a:lumMod val="85000"/>
                              <a:lumOff val="15000"/>
                            </a:schemeClr>
                          </a:solidFill>
                          <a:effectLst/>
                        </a:rPr>
                        <a:t>Fecha de Inicio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a:solidFill>
                            <a:schemeClr val="tx1">
                              <a:lumMod val="85000"/>
                              <a:lumOff val="15000"/>
                            </a:schemeClr>
                          </a:solidFill>
                          <a:effectLst/>
                        </a:rPr>
                        <a:t>26-12-2023</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814803785"/>
                  </a:ext>
                </a:extLst>
              </a:tr>
              <a:tr h="234835">
                <a:tc>
                  <a:txBody>
                    <a:bodyPr/>
                    <a:lstStyle/>
                    <a:p>
                      <a:pPr>
                        <a:lnSpc>
                          <a:spcPct val="115000"/>
                        </a:lnSpc>
                        <a:spcAft>
                          <a:spcPts val="1000"/>
                        </a:spcAft>
                      </a:pPr>
                      <a:r>
                        <a:rPr lang="es-CL" sz="1600" dirty="0">
                          <a:solidFill>
                            <a:schemeClr val="tx1">
                              <a:lumMod val="85000"/>
                              <a:lumOff val="15000"/>
                            </a:schemeClr>
                          </a:solidFill>
                          <a:effectLst/>
                        </a:rPr>
                        <a:t>Fecha de Término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a:solidFill>
                            <a:schemeClr val="tx1">
                              <a:lumMod val="85000"/>
                              <a:lumOff val="15000"/>
                            </a:schemeClr>
                          </a:solidFill>
                          <a:effectLst/>
                        </a:rPr>
                        <a:t>26-12-2023</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21715467"/>
                  </a:ext>
                </a:extLst>
              </a:tr>
              <a:tr h="234835">
                <a:tc>
                  <a:txBody>
                    <a:bodyPr/>
                    <a:lstStyle/>
                    <a:p>
                      <a:pPr>
                        <a:lnSpc>
                          <a:spcPct val="115000"/>
                        </a:lnSpc>
                        <a:spcAft>
                          <a:spcPts val="1000"/>
                        </a:spcAft>
                      </a:pPr>
                      <a:r>
                        <a:rPr lang="es-CL" sz="1600" dirty="0">
                          <a:solidFill>
                            <a:schemeClr val="tx1">
                              <a:lumMod val="85000"/>
                              <a:lumOff val="15000"/>
                            </a:schemeClr>
                          </a:solidFill>
                          <a:effectLst/>
                        </a:rPr>
                        <a:t>Monto asignado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a:solidFill>
                            <a:schemeClr val="tx1">
                              <a:lumMod val="85000"/>
                              <a:lumOff val="15000"/>
                            </a:schemeClr>
                          </a:solidFill>
                          <a:effectLst/>
                        </a:rPr>
                        <a:t>$521.400.000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923872145"/>
                  </a:ext>
                </a:extLst>
              </a:tr>
              <a:tr h="234835">
                <a:tc>
                  <a:txBody>
                    <a:bodyPr/>
                    <a:lstStyle/>
                    <a:p>
                      <a:pPr>
                        <a:lnSpc>
                          <a:spcPct val="115000"/>
                        </a:lnSpc>
                        <a:spcAft>
                          <a:spcPts val="1000"/>
                        </a:spcAft>
                      </a:pPr>
                      <a:r>
                        <a:rPr lang="es-CL" sz="1600" dirty="0">
                          <a:solidFill>
                            <a:schemeClr val="tx1">
                              <a:lumMod val="85000"/>
                              <a:lumOff val="15000"/>
                            </a:schemeClr>
                          </a:solidFill>
                          <a:effectLst/>
                        </a:rPr>
                        <a:t>1ra cuota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a:solidFill>
                            <a:schemeClr val="tx1">
                              <a:lumMod val="85000"/>
                              <a:lumOff val="15000"/>
                            </a:schemeClr>
                          </a:solidFill>
                          <a:effectLst/>
                        </a:rPr>
                        <a:t>$171.600.000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2967005180"/>
                  </a:ext>
                </a:extLst>
              </a:tr>
              <a:tr h="234835">
                <a:tc>
                  <a:txBody>
                    <a:bodyPr/>
                    <a:lstStyle/>
                    <a:p>
                      <a:pPr>
                        <a:lnSpc>
                          <a:spcPct val="115000"/>
                        </a:lnSpc>
                        <a:spcAft>
                          <a:spcPts val="1000"/>
                        </a:spcAft>
                      </a:pPr>
                      <a:r>
                        <a:rPr lang="es-CL" sz="1600" dirty="0">
                          <a:solidFill>
                            <a:schemeClr val="tx1">
                              <a:lumMod val="85000"/>
                              <a:lumOff val="15000"/>
                            </a:schemeClr>
                          </a:solidFill>
                          <a:effectLst/>
                        </a:rPr>
                        <a:t>2da cuota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a:solidFill>
                            <a:schemeClr val="tx1">
                              <a:lumMod val="85000"/>
                              <a:lumOff val="15000"/>
                            </a:schemeClr>
                          </a:solidFill>
                          <a:effectLst/>
                        </a:rPr>
                        <a:t>$173.800.000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495039734"/>
                  </a:ext>
                </a:extLst>
              </a:tr>
              <a:tr h="234835">
                <a:tc>
                  <a:txBody>
                    <a:bodyPr/>
                    <a:lstStyle/>
                    <a:p>
                      <a:pPr>
                        <a:lnSpc>
                          <a:spcPct val="115000"/>
                        </a:lnSpc>
                        <a:spcAft>
                          <a:spcPts val="1000"/>
                        </a:spcAft>
                      </a:pPr>
                      <a:r>
                        <a:rPr lang="es-CL" sz="1600" dirty="0">
                          <a:solidFill>
                            <a:schemeClr val="tx1">
                              <a:lumMod val="85000"/>
                              <a:lumOff val="15000"/>
                            </a:schemeClr>
                          </a:solidFill>
                          <a:effectLst/>
                        </a:rPr>
                        <a:t>3ra cuota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a:solidFill>
                            <a:schemeClr val="tx1">
                              <a:lumMod val="85000"/>
                              <a:lumOff val="15000"/>
                            </a:schemeClr>
                          </a:solidFill>
                          <a:effectLst/>
                        </a:rPr>
                        <a:t>$176.000.000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1588008675"/>
                  </a:ext>
                </a:extLst>
              </a:tr>
              <a:tr h="234835">
                <a:tc>
                  <a:txBody>
                    <a:bodyPr/>
                    <a:lstStyle/>
                    <a:p>
                      <a:pPr>
                        <a:lnSpc>
                          <a:spcPct val="115000"/>
                        </a:lnSpc>
                        <a:spcAft>
                          <a:spcPts val="1000"/>
                        </a:spcAft>
                      </a:pPr>
                      <a:r>
                        <a:rPr lang="es-CL" sz="1600" dirty="0">
                          <a:solidFill>
                            <a:schemeClr val="tx1">
                              <a:lumMod val="85000"/>
                              <a:lumOff val="15000"/>
                            </a:schemeClr>
                          </a:solidFill>
                          <a:effectLst/>
                        </a:rPr>
                        <a:t>Cobertura</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a:solidFill>
                            <a:schemeClr val="tx1">
                              <a:lumMod val="85000"/>
                              <a:lumOff val="15000"/>
                            </a:schemeClr>
                          </a:solidFill>
                          <a:effectLst/>
                        </a:rPr>
                        <a:t>22</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4140718440"/>
                  </a:ext>
                </a:extLst>
              </a:tr>
              <a:tr h="234835">
                <a:tc>
                  <a:txBody>
                    <a:bodyPr/>
                    <a:lstStyle/>
                    <a:p>
                      <a:pPr>
                        <a:lnSpc>
                          <a:spcPct val="115000"/>
                        </a:lnSpc>
                        <a:spcAft>
                          <a:spcPts val="1000"/>
                        </a:spcAft>
                      </a:pPr>
                      <a:r>
                        <a:rPr lang="es-CL" sz="1600" dirty="0">
                          <a:solidFill>
                            <a:schemeClr val="tx1">
                              <a:lumMod val="85000"/>
                              <a:lumOff val="15000"/>
                            </a:schemeClr>
                          </a:solidFill>
                          <a:effectLst/>
                        </a:rPr>
                        <a:t>Personas atendidas</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rPr>
                        <a:t>26</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2743257245"/>
                  </a:ext>
                </a:extLst>
              </a:tr>
            </a:tbl>
          </a:graphicData>
        </a:graphic>
      </p:graphicFrame>
    </p:spTree>
    <p:extLst>
      <p:ext uri="{BB962C8B-B14F-4D97-AF65-F5344CB8AC3E}">
        <p14:creationId xmlns:p14="http://schemas.microsoft.com/office/powerpoint/2010/main" val="1863324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0AF41C-39C3-2AAF-8015-3055FD7381BA}"/>
              </a:ext>
            </a:extLst>
          </p:cNvPr>
          <p:cNvSpPr>
            <a:spLocks noGrp="1"/>
          </p:cNvSpPr>
          <p:nvPr>
            <p:ph type="title"/>
          </p:nvPr>
        </p:nvSpPr>
        <p:spPr>
          <a:xfrm>
            <a:off x="829781" y="2708804"/>
            <a:ext cx="3698803" cy="1440394"/>
          </a:xfrm>
          <a:noFill/>
          <a:ln>
            <a:solidFill>
              <a:schemeClr val="tx1"/>
            </a:solidFill>
          </a:ln>
        </p:spPr>
        <p:txBody>
          <a:bodyPr>
            <a:normAutofit/>
          </a:bodyPr>
          <a:lstStyle/>
          <a:p>
            <a:r>
              <a:rPr lang="es-CL" sz="5400" dirty="0">
                <a:solidFill>
                  <a:schemeClr val="tx1"/>
                </a:solidFill>
              </a:rPr>
              <a:t>VISIÓN</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F74EF70C-F2DB-8799-1772-6F55627FD12E}"/>
              </a:ext>
            </a:extLst>
          </p:cNvPr>
          <p:cNvSpPr>
            <a:spLocks noGrp="1"/>
          </p:cNvSpPr>
          <p:nvPr>
            <p:ph idx="1"/>
          </p:nvPr>
        </p:nvSpPr>
        <p:spPr>
          <a:xfrm>
            <a:off x="6049181" y="439387"/>
            <a:ext cx="5814267" cy="6163294"/>
          </a:xfrm>
        </p:spPr>
        <p:txBody>
          <a:bodyPr anchor="ctr">
            <a:normAutofit fontScale="70000" lnSpcReduction="20000"/>
          </a:bodyPr>
          <a:lstStyle/>
          <a:p>
            <a:pPr marL="98425" marR="340995" indent="0" algn="ctr">
              <a:spcBef>
                <a:spcPts val="110"/>
              </a:spcBef>
              <a:buNone/>
            </a:pPr>
            <a:endParaRPr lang="es-CL" sz="1800" b="1" kern="0" dirty="0">
              <a:solidFill>
                <a:schemeClr val="bg2">
                  <a:lumMod val="75000"/>
                </a:schemeClr>
              </a:solidFill>
              <a:effectLst/>
              <a:latin typeface="Calibri" panose="020F0502020204030204" pitchFamily="34" charset="0"/>
              <a:ea typeface="Calibri" panose="020F0502020204030204" pitchFamily="34" charset="0"/>
            </a:endParaRPr>
          </a:p>
          <a:p>
            <a:pPr marL="89535" marR="104775" algn="just">
              <a:lnSpc>
                <a:spcPct val="150000"/>
              </a:lnSpc>
              <a:spcBef>
                <a:spcPts val="1440"/>
              </a:spcBef>
              <a:spcAft>
                <a:spcPts val="0"/>
              </a:spcAft>
            </a:pPr>
            <a:r>
              <a:rPr lang="es-ES" sz="2300" dirty="0">
                <a:solidFill>
                  <a:schemeClr val="bg2">
                    <a:lumMod val="75000"/>
                  </a:schemeClr>
                </a:solidFill>
                <a:effectLst/>
                <a:latin typeface="Calibri" panose="020F0502020204030204" pitchFamily="34" charset="0"/>
                <a:ea typeface="Calibri" panose="020F0502020204030204" pitchFamily="34" charset="0"/>
              </a:rPr>
              <a:t>El</a:t>
            </a:r>
            <a:r>
              <a:rPr lang="es-ES" sz="2300" spc="-40"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Centro</a:t>
            </a:r>
            <a:r>
              <a:rPr lang="es-ES" sz="2300" spc="-20"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de</a:t>
            </a:r>
            <a:r>
              <a:rPr lang="es-ES" sz="2300" spc="-20"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Investigación</a:t>
            </a:r>
            <a:r>
              <a:rPr lang="es-ES" sz="2300" spc="-35"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y</a:t>
            </a:r>
            <a:r>
              <a:rPr lang="es-ES" sz="2300" spc="-40"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Desarrollo</a:t>
            </a:r>
            <a:r>
              <a:rPr lang="es-ES" sz="2300" spc="-25"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Tecnológico</a:t>
            </a:r>
            <a:r>
              <a:rPr lang="es-ES" sz="2300" spc="-35"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y</a:t>
            </a:r>
            <a:r>
              <a:rPr lang="es-ES" sz="2300" spc="-40"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Social,</a:t>
            </a:r>
            <a:r>
              <a:rPr lang="es-ES" sz="2300" spc="-40"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“ONG</a:t>
            </a:r>
            <a:r>
              <a:rPr lang="es-ES" sz="2300" spc="-25"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CIDETS”,</a:t>
            </a:r>
            <a:r>
              <a:rPr lang="es-ES" sz="2300" spc="-25"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es una Corporación de la sociedad civil (sin fines de lucro), constituida el 30 de mayo de 2003 con personalidad jurídica otorgada por Decreto Supremo del Ministerio de Justicia </a:t>
            </a:r>
            <a:r>
              <a:rPr lang="es-ES" sz="2300" dirty="0" err="1">
                <a:solidFill>
                  <a:schemeClr val="bg2">
                    <a:lumMod val="75000"/>
                  </a:schemeClr>
                </a:solidFill>
                <a:effectLst/>
                <a:latin typeface="Calibri" panose="020F0502020204030204" pitchFamily="34" charset="0"/>
                <a:ea typeface="Calibri" panose="020F0502020204030204" pitchFamily="34" charset="0"/>
              </a:rPr>
              <a:t>Nº</a:t>
            </a:r>
            <a:r>
              <a:rPr lang="es-ES" sz="2300" dirty="0">
                <a:solidFill>
                  <a:schemeClr val="bg2">
                    <a:lumMod val="75000"/>
                  </a:schemeClr>
                </a:solidFill>
                <a:effectLst/>
                <a:latin typeface="Calibri" panose="020F0502020204030204" pitchFamily="34" charset="0"/>
                <a:ea typeface="Calibri" panose="020F0502020204030204" pitchFamily="34" charset="0"/>
              </a:rPr>
              <a:t> 590 de fecha 4 de julio de 2003.</a:t>
            </a:r>
            <a:endParaRPr lang="es-CL" sz="2300" dirty="0">
              <a:solidFill>
                <a:schemeClr val="bg2">
                  <a:lumMod val="75000"/>
                </a:schemeClr>
              </a:solidFill>
              <a:effectLst/>
              <a:latin typeface="Calibri" panose="020F0502020204030204" pitchFamily="34" charset="0"/>
              <a:ea typeface="Calibri" panose="020F0502020204030204" pitchFamily="34" charset="0"/>
            </a:endParaRPr>
          </a:p>
          <a:p>
            <a:pPr marL="89535" marR="103505" algn="just">
              <a:lnSpc>
                <a:spcPct val="150000"/>
              </a:lnSpc>
              <a:spcBef>
                <a:spcPts val="1005"/>
              </a:spcBef>
              <a:spcAft>
                <a:spcPts val="0"/>
              </a:spcAft>
            </a:pPr>
            <a:r>
              <a:rPr lang="es-ES" sz="2300" dirty="0">
                <a:solidFill>
                  <a:schemeClr val="bg2">
                    <a:lumMod val="75000"/>
                  </a:schemeClr>
                </a:solidFill>
                <a:effectLst/>
                <a:latin typeface="Calibri" panose="020F0502020204030204" pitchFamily="34" charset="0"/>
                <a:ea typeface="Calibri" panose="020F0502020204030204" pitchFamily="34" charset="0"/>
              </a:rPr>
              <a:t>Su creación responde a la iniciativa de un conjunto de profesionales</a:t>
            </a:r>
            <a:r>
              <a:rPr lang="es-ES" sz="2300" spc="-45"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de</a:t>
            </a:r>
            <a:r>
              <a:rPr lang="es-ES" sz="2300" spc="-45"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las</a:t>
            </a:r>
            <a:r>
              <a:rPr lang="es-ES" sz="2300" spc="-45"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ciencias</a:t>
            </a:r>
            <a:r>
              <a:rPr lang="es-ES" sz="2300" spc="-45"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sociales,</a:t>
            </a:r>
            <a:r>
              <a:rPr lang="es-ES" sz="2300" spc="-55"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conscientes </a:t>
            </a:r>
            <a:r>
              <a:rPr lang="es-ES" sz="2300" spc="-45" dirty="0">
                <a:solidFill>
                  <a:schemeClr val="bg2">
                    <a:lumMod val="75000"/>
                  </a:schemeClr>
                </a:solidFill>
                <a:effectLst/>
                <a:latin typeface="Calibri" panose="020F0502020204030204" pitchFamily="34" charset="0"/>
                <a:ea typeface="Calibri" panose="020F0502020204030204" pitchFamily="34" charset="0"/>
              </a:rPr>
              <a:t>de </a:t>
            </a:r>
            <a:r>
              <a:rPr lang="es-ES" sz="2300" dirty="0">
                <a:solidFill>
                  <a:schemeClr val="bg2">
                    <a:lumMod val="75000"/>
                  </a:schemeClr>
                </a:solidFill>
                <a:effectLst/>
                <a:latin typeface="Calibri" panose="020F0502020204030204" pitchFamily="34" charset="0"/>
                <a:ea typeface="Calibri" panose="020F0502020204030204" pitchFamily="34" charset="0"/>
              </a:rPr>
              <a:t>las</a:t>
            </a:r>
            <a:r>
              <a:rPr lang="es-ES" sz="2300" spc="-30"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situaciones</a:t>
            </a:r>
            <a:r>
              <a:rPr lang="es-ES" sz="2300" spc="-45" dirty="0">
                <a:solidFill>
                  <a:schemeClr val="bg2">
                    <a:lumMod val="75000"/>
                  </a:schemeClr>
                </a:solidFill>
                <a:effectLst/>
                <a:latin typeface="Calibri" panose="020F0502020204030204" pitchFamily="34" charset="0"/>
                <a:ea typeface="Calibri" panose="020F0502020204030204" pitchFamily="34" charset="0"/>
              </a:rPr>
              <a:t> </a:t>
            </a:r>
            <a:r>
              <a:rPr lang="es-ES" sz="2300" dirty="0">
                <a:solidFill>
                  <a:schemeClr val="bg2">
                    <a:lumMod val="75000"/>
                  </a:schemeClr>
                </a:solidFill>
                <a:effectLst/>
                <a:latin typeface="Calibri" panose="020F0502020204030204" pitchFamily="34" charset="0"/>
                <a:ea typeface="Calibri" panose="020F0502020204030204" pitchFamily="34" charset="0"/>
              </a:rPr>
              <a:t>de pobreza y vulneración social que sufre gran parte de la población y, asimismo, comprometidos desde sus experiencias y perspectivas individuales con la profundización de la democracia y el ejercicio de derechos. Así, la convergencia de estas visiones, junto con la experiencia y conocimiento de estos profesionales, dieron forma institucional a los postulados antes mencionados.</a:t>
            </a:r>
            <a:endParaRPr lang="es-CL" sz="2300" dirty="0">
              <a:solidFill>
                <a:schemeClr val="bg2">
                  <a:lumMod val="75000"/>
                </a:schemeClr>
              </a:solidFill>
              <a:effectLst/>
              <a:latin typeface="Calibri" panose="020F0502020204030204" pitchFamily="34" charset="0"/>
              <a:ea typeface="Calibri" panose="020F0502020204030204" pitchFamily="34" charset="0"/>
            </a:endParaRPr>
          </a:p>
          <a:p>
            <a:endParaRPr lang="es-CL" dirty="0">
              <a:solidFill>
                <a:schemeClr val="bg2">
                  <a:lumMod val="75000"/>
                </a:schemeClr>
              </a:solidFill>
            </a:endParaRPr>
          </a:p>
        </p:txBody>
      </p:sp>
      <p:pic>
        <p:nvPicPr>
          <p:cNvPr id="6" name="Imagen 5">
            <a:extLst>
              <a:ext uri="{FF2B5EF4-FFF2-40B4-BE49-F238E27FC236}">
                <a16:creationId xmlns:a16="http://schemas.microsoft.com/office/drawing/2014/main" id="{E2AF3015-70FB-2017-9C63-B54626BDE793}"/>
              </a:ext>
            </a:extLst>
          </p:cNvPr>
          <p:cNvPicPr>
            <a:picLocks noChangeAspect="1"/>
          </p:cNvPicPr>
          <p:nvPr/>
        </p:nvPicPr>
        <p:blipFill>
          <a:blip r:embed="rId2"/>
          <a:stretch>
            <a:fillRect/>
          </a:stretch>
        </p:blipFill>
        <p:spPr>
          <a:xfrm>
            <a:off x="0" y="439387"/>
            <a:ext cx="1544334" cy="663535"/>
          </a:xfrm>
          <a:prstGeom prst="rect">
            <a:avLst/>
          </a:prstGeom>
        </p:spPr>
      </p:pic>
    </p:spTree>
    <p:extLst>
      <p:ext uri="{BB962C8B-B14F-4D97-AF65-F5344CB8AC3E}">
        <p14:creationId xmlns:p14="http://schemas.microsoft.com/office/powerpoint/2010/main" val="3993644013"/>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EFA71-3F8D-DE38-B050-4DCCF4891183}"/>
              </a:ext>
            </a:extLst>
          </p:cNvPr>
          <p:cNvSpPr>
            <a:spLocks noGrp="1"/>
          </p:cNvSpPr>
          <p:nvPr>
            <p:ph type="title"/>
          </p:nvPr>
        </p:nvSpPr>
        <p:spPr>
          <a:xfrm>
            <a:off x="671514" y="523614"/>
            <a:ext cx="8215312" cy="847986"/>
          </a:xfrm>
          <a:solidFill>
            <a:schemeClr val="bg2"/>
          </a:solidFill>
        </p:spPr>
        <p:txBody>
          <a:bodyPr>
            <a:normAutofit fontScale="90000"/>
          </a:bodyPr>
          <a:lstStyle/>
          <a:p>
            <a:r>
              <a:rPr lang="es-ES" sz="1800" dirty="0">
                <a:effectLst/>
                <a:latin typeface="Calibri" panose="020F0502020204030204" pitchFamily="34" charset="0"/>
                <a:ea typeface="Calibri" panose="020F0502020204030204" pitchFamily="34" charset="0"/>
              </a:rPr>
              <a:t>A</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continuación,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se</a:t>
            </a:r>
            <a:r>
              <a:rPr lang="es-ES" sz="1800" spc="-2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detallan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los</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dispositivos</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para</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superación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ejecutados</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en</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el año 2022 por región:</a:t>
            </a:r>
            <a:r>
              <a:rPr lang="es-CL" dirty="0">
                <a:effectLst/>
              </a:rPr>
              <a:t> </a:t>
            </a:r>
            <a:endParaRPr lang="es-CL" dirty="0"/>
          </a:p>
        </p:txBody>
      </p:sp>
      <p:pic>
        <p:nvPicPr>
          <p:cNvPr id="5" name="Imagen 4">
            <a:extLst>
              <a:ext uri="{FF2B5EF4-FFF2-40B4-BE49-F238E27FC236}">
                <a16:creationId xmlns:a16="http://schemas.microsoft.com/office/drawing/2014/main" id="{370A1BA8-35F5-9DA8-A7E9-712E8EC13917}"/>
              </a:ext>
            </a:extLst>
          </p:cNvPr>
          <p:cNvPicPr>
            <a:picLocks noChangeAspect="1"/>
          </p:cNvPicPr>
          <p:nvPr/>
        </p:nvPicPr>
        <p:blipFill>
          <a:blip r:embed="rId2"/>
          <a:stretch>
            <a:fillRect/>
          </a:stretch>
        </p:blipFill>
        <p:spPr>
          <a:xfrm>
            <a:off x="10482566" y="117460"/>
            <a:ext cx="1544334" cy="663535"/>
          </a:xfrm>
          <a:prstGeom prst="rect">
            <a:avLst/>
          </a:prstGeom>
        </p:spPr>
      </p:pic>
      <p:sp>
        <p:nvSpPr>
          <p:cNvPr id="7" name="CuadroTexto 6">
            <a:extLst>
              <a:ext uri="{FF2B5EF4-FFF2-40B4-BE49-F238E27FC236}">
                <a16:creationId xmlns:a16="http://schemas.microsoft.com/office/drawing/2014/main" id="{D8690D81-9EF5-1C27-65EA-84C8B87565D4}"/>
              </a:ext>
            </a:extLst>
          </p:cNvPr>
          <p:cNvSpPr txBox="1"/>
          <p:nvPr/>
        </p:nvSpPr>
        <p:spPr>
          <a:xfrm>
            <a:off x="535781" y="1691569"/>
            <a:ext cx="6100762" cy="425501"/>
          </a:xfrm>
          <a:prstGeom prst="rect">
            <a:avLst/>
          </a:prstGeom>
          <a:noFill/>
        </p:spPr>
        <p:txBody>
          <a:bodyPr wrap="square">
            <a:spAutoFit/>
          </a:bodyPr>
          <a:lstStyle/>
          <a:p>
            <a:pPr>
              <a:lnSpc>
                <a:spcPct val="115000"/>
              </a:lnSpc>
              <a:spcAft>
                <a:spcPts val="1000"/>
              </a:spcAft>
            </a:pPr>
            <a:r>
              <a:rPr lang="es-CL" sz="2000" b="1" u="sng" dirty="0">
                <a:effectLst/>
                <a:latin typeface="Calibri" panose="020F0502020204030204" pitchFamily="34" charset="0"/>
                <a:ea typeface="Calibri" panose="020F0502020204030204" pitchFamily="34" charset="0"/>
                <a:cs typeface="Times New Roman" panose="02020603050405020304" pitchFamily="18" charset="0"/>
              </a:rPr>
              <a:t>REGIÓN DE AYSÉN</a:t>
            </a:r>
            <a:endParaRPr lang="es-CL" sz="2000" u="sng"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Marcador de contenido 5">
            <a:extLst>
              <a:ext uri="{FF2B5EF4-FFF2-40B4-BE49-F238E27FC236}">
                <a16:creationId xmlns:a16="http://schemas.microsoft.com/office/drawing/2014/main" id="{9DEB71E0-E1CC-FD01-CFA4-08D171A7F72E}"/>
              </a:ext>
            </a:extLst>
          </p:cNvPr>
          <p:cNvGraphicFramePr>
            <a:graphicFrameLocks noGrp="1"/>
          </p:cNvGraphicFramePr>
          <p:nvPr>
            <p:ph sz="half" idx="1"/>
            <p:extLst>
              <p:ext uri="{D42A27DB-BD31-4B8C-83A1-F6EECF244321}">
                <p14:modId xmlns:p14="http://schemas.microsoft.com/office/powerpoint/2010/main" val="3792872351"/>
              </p:ext>
            </p:extLst>
          </p:nvPr>
        </p:nvGraphicFramePr>
        <p:xfrm>
          <a:off x="671513" y="2328863"/>
          <a:ext cx="6100762" cy="2983422"/>
        </p:xfrm>
        <a:graphic>
          <a:graphicData uri="http://schemas.openxmlformats.org/drawingml/2006/table">
            <a:tbl>
              <a:tblPr firstRow="1" firstCol="1" bandRow="1">
                <a:tableStyleId>{5C22544A-7EE6-4342-B048-85BDC9FD1C3A}</a:tableStyleId>
              </a:tblPr>
              <a:tblGrid>
                <a:gridCol w="3050381">
                  <a:extLst>
                    <a:ext uri="{9D8B030D-6E8A-4147-A177-3AD203B41FA5}">
                      <a16:colId xmlns:a16="http://schemas.microsoft.com/office/drawing/2014/main" val="20912187"/>
                    </a:ext>
                  </a:extLst>
                </a:gridCol>
                <a:gridCol w="3050381">
                  <a:extLst>
                    <a:ext uri="{9D8B030D-6E8A-4147-A177-3AD203B41FA5}">
                      <a16:colId xmlns:a16="http://schemas.microsoft.com/office/drawing/2014/main" val="3295381141"/>
                    </a:ext>
                  </a:extLst>
                </a:gridCol>
              </a:tblGrid>
              <a:tr h="757237">
                <a:tc>
                  <a:txBody>
                    <a:bodyPr/>
                    <a:lstStyle/>
                    <a:p>
                      <a:pPr>
                        <a:lnSpc>
                          <a:spcPct val="115000"/>
                        </a:lnSpc>
                        <a:spcAft>
                          <a:spcPts val="1000"/>
                        </a:spcAft>
                      </a:pPr>
                      <a:r>
                        <a:rPr lang="es-CL" sz="1600" dirty="0">
                          <a:solidFill>
                            <a:schemeClr val="tx1">
                              <a:lumMod val="85000"/>
                              <a:lumOff val="15000"/>
                            </a:schemeClr>
                          </a:solidFill>
                          <a:effectLst/>
                        </a:rPr>
                        <a:t>Centros Temporales para la Superación</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rPr>
                        <a:t> Residencia</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2873488963"/>
                  </a:ext>
                </a:extLst>
              </a:tr>
              <a:tr h="445237">
                <a:tc>
                  <a:txBody>
                    <a:bodyPr/>
                    <a:lstStyle/>
                    <a:p>
                      <a:pPr>
                        <a:lnSpc>
                          <a:spcPct val="115000"/>
                        </a:lnSpc>
                        <a:spcAft>
                          <a:spcPts val="1000"/>
                        </a:spcAft>
                      </a:pPr>
                      <a:r>
                        <a:rPr lang="es-CL" sz="1600" dirty="0">
                          <a:solidFill>
                            <a:schemeClr val="tx1">
                              <a:lumMod val="85000"/>
                              <a:lumOff val="15000"/>
                            </a:schemeClr>
                          </a:solidFill>
                          <a:effectLst/>
                        </a:rPr>
                        <a:t>Fecha de Inicio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rPr>
                        <a:t>11-12-2024</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2783700360"/>
                  </a:ext>
                </a:extLst>
              </a:tr>
              <a:tr h="445237">
                <a:tc>
                  <a:txBody>
                    <a:bodyPr/>
                    <a:lstStyle/>
                    <a:p>
                      <a:pPr>
                        <a:lnSpc>
                          <a:spcPct val="115000"/>
                        </a:lnSpc>
                        <a:spcAft>
                          <a:spcPts val="1000"/>
                        </a:spcAft>
                      </a:pPr>
                      <a:r>
                        <a:rPr lang="es-CL" sz="1600" dirty="0">
                          <a:solidFill>
                            <a:schemeClr val="tx1">
                              <a:lumMod val="85000"/>
                              <a:lumOff val="15000"/>
                            </a:schemeClr>
                          </a:solidFill>
                          <a:effectLst/>
                        </a:rPr>
                        <a:t>Fecha de Término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rPr>
                        <a:t>29-12-2025</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1967347864"/>
                  </a:ext>
                </a:extLst>
              </a:tr>
              <a:tr h="445237">
                <a:tc>
                  <a:txBody>
                    <a:bodyPr/>
                    <a:lstStyle/>
                    <a:p>
                      <a:pPr>
                        <a:lnSpc>
                          <a:spcPct val="115000"/>
                        </a:lnSpc>
                        <a:spcAft>
                          <a:spcPts val="1000"/>
                        </a:spcAft>
                      </a:pPr>
                      <a:r>
                        <a:rPr lang="es-CL" sz="1600" dirty="0">
                          <a:solidFill>
                            <a:schemeClr val="tx1">
                              <a:lumMod val="85000"/>
                              <a:lumOff val="15000"/>
                            </a:schemeClr>
                          </a:solidFill>
                          <a:effectLst/>
                        </a:rPr>
                        <a:t>Monto asignado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a:solidFill>
                            <a:schemeClr val="tx1">
                              <a:lumMod val="85000"/>
                              <a:lumOff val="15000"/>
                            </a:schemeClr>
                          </a:solidFill>
                          <a:effectLst/>
                        </a:rPr>
                        <a:t>$121.000.000</a:t>
                      </a:r>
                      <a:endParaRPr lang="es-CL" sz="16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2350331485"/>
                  </a:ext>
                </a:extLst>
              </a:tr>
              <a:tr h="445237">
                <a:tc>
                  <a:txBody>
                    <a:bodyPr/>
                    <a:lstStyle/>
                    <a:p>
                      <a:pPr>
                        <a:lnSpc>
                          <a:spcPct val="115000"/>
                        </a:lnSpc>
                        <a:spcAft>
                          <a:spcPts val="1000"/>
                        </a:spcAft>
                      </a:pPr>
                      <a:r>
                        <a:rPr lang="es-CL" sz="1600" dirty="0">
                          <a:solidFill>
                            <a:schemeClr val="tx1">
                              <a:lumMod val="85000"/>
                              <a:lumOff val="15000"/>
                            </a:schemeClr>
                          </a:solidFill>
                          <a:effectLst/>
                        </a:rPr>
                        <a:t>Cobertura</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rPr>
                        <a:t>20 </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3750712202"/>
                  </a:ext>
                </a:extLst>
              </a:tr>
              <a:tr h="445237">
                <a:tc>
                  <a:txBody>
                    <a:bodyPr/>
                    <a:lstStyle/>
                    <a:p>
                      <a:pPr>
                        <a:lnSpc>
                          <a:spcPct val="115000"/>
                        </a:lnSpc>
                        <a:spcAft>
                          <a:spcPts val="1000"/>
                        </a:spcAft>
                      </a:pPr>
                      <a:r>
                        <a:rPr lang="es-CL" sz="1600" dirty="0">
                          <a:solidFill>
                            <a:schemeClr val="tx1">
                              <a:lumMod val="85000"/>
                              <a:lumOff val="15000"/>
                            </a:schemeClr>
                          </a:solidFill>
                          <a:effectLst/>
                        </a:rPr>
                        <a:t>Personas atendidas</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tc>
                  <a:txBody>
                    <a:bodyPr/>
                    <a:lstStyle/>
                    <a:p>
                      <a:pPr>
                        <a:lnSpc>
                          <a:spcPct val="115000"/>
                        </a:lnSpc>
                        <a:spcAft>
                          <a:spcPts val="1000"/>
                        </a:spcAft>
                      </a:pPr>
                      <a:r>
                        <a:rPr lang="es-CL" sz="1600" dirty="0">
                          <a:solidFill>
                            <a:schemeClr val="tx1">
                              <a:lumMod val="85000"/>
                              <a:lumOff val="15000"/>
                            </a:schemeClr>
                          </a:solidFill>
                          <a:effectLst/>
                        </a:rPr>
                        <a:t>21</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51389" marR="51389" marT="0" marB="0"/>
                </a:tc>
                <a:extLst>
                  <a:ext uri="{0D108BD9-81ED-4DB2-BD59-A6C34878D82A}">
                    <a16:rowId xmlns:a16="http://schemas.microsoft.com/office/drawing/2014/main" val="1592386629"/>
                  </a:ext>
                </a:extLst>
              </a:tr>
            </a:tbl>
          </a:graphicData>
        </a:graphic>
      </p:graphicFrame>
    </p:spTree>
    <p:extLst>
      <p:ext uri="{BB962C8B-B14F-4D97-AF65-F5344CB8AC3E}">
        <p14:creationId xmlns:p14="http://schemas.microsoft.com/office/powerpoint/2010/main" val="3601703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D6DEAF5-2CED-C5FB-10ED-84AC65E6945B}"/>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s-ES" sz="2600" b="1" i="1" u="sng" dirty="0">
                <a:solidFill>
                  <a:srgbClr val="FFFFFF"/>
                </a:solidFill>
                <a:effectLst/>
                <a:uFill>
                  <a:solidFill>
                    <a:srgbClr val="000000"/>
                  </a:solidFill>
                </a:uFill>
                <a:latin typeface="Calibri" panose="020F0502020204030204" pitchFamily="34" charset="0"/>
                <a:ea typeface="Calibri" panose="020F0502020204030204" pitchFamily="34" charset="0"/>
              </a:rPr>
              <a:t>III. PROGRAMA RED CALLE </a:t>
            </a:r>
            <a:r>
              <a:rPr lang="es-ES" sz="2600" b="1" i="1" u="sng" dirty="0" err="1">
                <a:solidFill>
                  <a:srgbClr val="FFFFFF"/>
                </a:solidFill>
                <a:effectLst/>
                <a:uFill>
                  <a:solidFill>
                    <a:srgbClr val="000000"/>
                  </a:solidFill>
                </a:uFill>
                <a:latin typeface="Calibri" panose="020F0502020204030204" pitchFamily="34" charset="0"/>
                <a:ea typeface="Calibri" panose="020F0502020204030204" pitchFamily="34" charset="0"/>
              </a:rPr>
              <a:t>NNAsc</a:t>
            </a:r>
            <a:endParaRPr lang="es-CL" sz="2600" dirty="0">
              <a:solidFill>
                <a:srgbClr val="FFFFFF"/>
              </a:solidFill>
            </a:endParaRPr>
          </a:p>
        </p:txBody>
      </p:sp>
      <p:sp>
        <p:nvSpPr>
          <p:cNvPr id="3" name="Marcador de contenido 2">
            <a:extLst>
              <a:ext uri="{FF2B5EF4-FFF2-40B4-BE49-F238E27FC236}">
                <a16:creationId xmlns:a16="http://schemas.microsoft.com/office/drawing/2014/main" id="{9682E5EB-C138-F796-F133-5E9938898E69}"/>
              </a:ext>
            </a:extLst>
          </p:cNvPr>
          <p:cNvSpPr>
            <a:spLocks noGrp="1"/>
          </p:cNvSpPr>
          <p:nvPr>
            <p:ph idx="1"/>
          </p:nvPr>
        </p:nvSpPr>
        <p:spPr>
          <a:xfrm>
            <a:off x="5232804" y="1443035"/>
            <a:ext cx="6382933" cy="5297505"/>
          </a:xfrm>
        </p:spPr>
        <p:txBody>
          <a:bodyPr anchor="ctr">
            <a:normAutofit/>
          </a:bodyPr>
          <a:lstStyle/>
          <a:p>
            <a:r>
              <a:rPr lang="es-CL" dirty="0"/>
              <a:t>Este programa está destinado a NNA en situación de calle: tiene por objetivo </a:t>
            </a:r>
            <a:r>
              <a:rPr lang="es-MX" b="1" dirty="0">
                <a:solidFill>
                  <a:schemeClr val="accent1">
                    <a:lumMod val="50000"/>
                  </a:schemeClr>
                </a:solidFill>
              </a:rPr>
              <a:t>“disminuir la permanencia en calle de niños, niñas y adolescentes, y con ello interrumpir la exposición a los graves riesgos que amenazan y/o vulneran el ejercicio de sus derechos fundamentales, impactando en su desarrollo biopsicosocial. Se trata de ofrecer estrategias flexibles y oportunas acorde a las necesidades y capacidades de cada NNASC” </a:t>
            </a:r>
          </a:p>
          <a:p>
            <a:r>
              <a:rPr lang="es-MX" b="1" dirty="0">
                <a:solidFill>
                  <a:schemeClr val="accent1">
                    <a:lumMod val="50000"/>
                  </a:schemeClr>
                </a:solidFill>
              </a:rPr>
              <a:t>En la actualidad se encuentra en ejecución en las Regiones de Los Lagos y la Metropolitana</a:t>
            </a:r>
            <a:endParaRPr lang="es-CL" dirty="0"/>
          </a:p>
        </p:txBody>
      </p:sp>
      <p:pic>
        <p:nvPicPr>
          <p:cNvPr id="4" name="Imagen 3">
            <a:extLst>
              <a:ext uri="{FF2B5EF4-FFF2-40B4-BE49-F238E27FC236}">
                <a16:creationId xmlns:a16="http://schemas.microsoft.com/office/drawing/2014/main" id="{CCF42865-465E-66C1-EBD1-E3C153F5BD8D}"/>
              </a:ext>
            </a:extLst>
          </p:cNvPr>
          <p:cNvPicPr>
            <a:picLocks noChangeAspect="1"/>
          </p:cNvPicPr>
          <p:nvPr/>
        </p:nvPicPr>
        <p:blipFill>
          <a:blip r:embed="rId2"/>
          <a:stretch>
            <a:fillRect/>
          </a:stretch>
        </p:blipFill>
        <p:spPr>
          <a:xfrm>
            <a:off x="10482566" y="117460"/>
            <a:ext cx="1544334" cy="663535"/>
          </a:xfrm>
          <a:prstGeom prst="rect">
            <a:avLst/>
          </a:prstGeom>
        </p:spPr>
      </p:pic>
    </p:spTree>
    <p:extLst>
      <p:ext uri="{BB962C8B-B14F-4D97-AF65-F5344CB8AC3E}">
        <p14:creationId xmlns:p14="http://schemas.microsoft.com/office/powerpoint/2010/main" val="1646129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81FA507-2902-9C86-313B-C328C4DB6C2A}"/>
              </a:ext>
            </a:extLst>
          </p:cNvPr>
          <p:cNvSpPr>
            <a:spLocks noGrp="1"/>
          </p:cNvSpPr>
          <p:nvPr>
            <p:ph type="title"/>
          </p:nvPr>
        </p:nvSpPr>
        <p:spPr>
          <a:xfrm>
            <a:off x="2231136" y="467417"/>
            <a:ext cx="7729728" cy="1374281"/>
          </a:xfrm>
          <a:prstGeom prst="ellipse">
            <a:avLst/>
          </a:prstGeom>
          <a:solidFill>
            <a:schemeClr val="accent2">
              <a:lumMod val="40000"/>
              <a:lumOff val="60000"/>
            </a:schemeClr>
          </a:solidFill>
        </p:spPr>
        <p:txBody>
          <a:bodyPr vert="horz" lIns="182880" tIns="182880" rIns="182880" bIns="182880" rtlCol="0" anchor="ctr">
            <a:normAutofit/>
          </a:bodyPr>
          <a:lstStyle/>
          <a:p>
            <a:r>
              <a:rPr lang="en-US" sz="1500" b="1" u="sng" kern="1200" cap="all" spc="200" baseline="0" dirty="0">
                <a:solidFill>
                  <a:srgbClr val="262626"/>
                </a:solidFill>
                <a:effectLst/>
                <a:uFill>
                  <a:solidFill>
                    <a:srgbClr val="001F60"/>
                  </a:solidFill>
                </a:uFill>
                <a:latin typeface="+mj-lt"/>
                <a:ea typeface="+mj-ea"/>
                <a:cs typeface="+mj-cs"/>
              </a:rPr>
              <a:t>CONSIDERACIONES GENERALES</a:t>
            </a:r>
            <a:br>
              <a:rPr lang="en-US" sz="1500" kern="1200" cap="all" spc="200" baseline="0" dirty="0">
                <a:solidFill>
                  <a:srgbClr val="262626"/>
                </a:solidFill>
                <a:effectLst/>
                <a:latin typeface="+mj-lt"/>
                <a:ea typeface="+mj-ea"/>
                <a:cs typeface="+mj-cs"/>
              </a:rPr>
            </a:br>
            <a:endParaRPr lang="en-US" sz="1500" kern="1200" cap="all" spc="200" baseline="0" dirty="0">
              <a:solidFill>
                <a:srgbClr val="262626"/>
              </a:solidFill>
              <a:latin typeface="+mj-lt"/>
              <a:ea typeface="+mj-ea"/>
              <a:cs typeface="+mj-cs"/>
            </a:endParaRPr>
          </a:p>
        </p:txBody>
      </p:sp>
      <p:sp>
        <p:nvSpPr>
          <p:cNvPr id="4" name="Marcador de texto 3">
            <a:extLst>
              <a:ext uri="{FF2B5EF4-FFF2-40B4-BE49-F238E27FC236}">
                <a16:creationId xmlns:a16="http://schemas.microsoft.com/office/drawing/2014/main" id="{A922B64F-AC6A-00C4-D304-C385A3EC09B3}"/>
              </a:ext>
            </a:extLst>
          </p:cNvPr>
          <p:cNvSpPr>
            <a:spLocks noGrp="1"/>
          </p:cNvSpPr>
          <p:nvPr>
            <p:ph type="body" sz="half" idx="2"/>
          </p:nvPr>
        </p:nvSpPr>
        <p:spPr>
          <a:xfrm>
            <a:off x="1249680" y="1841699"/>
            <a:ext cx="9692640" cy="3658989"/>
          </a:xfrm>
          <a:solidFill>
            <a:schemeClr val="accent2">
              <a:lumMod val="20000"/>
              <a:lumOff val="80000"/>
            </a:schemeClr>
          </a:solidFill>
        </p:spPr>
        <p:txBody>
          <a:bodyPr vert="horz" lIns="91440" tIns="45720" rIns="91440" bIns="45720" rtlCol="0">
            <a:normAutofit lnSpcReduction="10000"/>
          </a:bodyPr>
          <a:lstStyle/>
          <a:p>
            <a:pPr marL="89535" marR="103505" algn="just">
              <a:spcBef>
                <a:spcPts val="220"/>
              </a:spcBef>
              <a:spcAft>
                <a:spcPts val="0"/>
              </a:spcAft>
            </a:pPr>
            <a:r>
              <a:rPr lang="es-ES" sz="1800" dirty="0">
                <a:solidFill>
                  <a:schemeClr val="tx1">
                    <a:lumMod val="85000"/>
                    <a:lumOff val="15000"/>
                  </a:schemeClr>
                </a:solidFill>
                <a:effectLst/>
                <a:latin typeface="Calibri" panose="020F0502020204030204" pitchFamily="34" charset="0"/>
                <a:ea typeface="Calibri" panose="020F0502020204030204" pitchFamily="34" charset="0"/>
              </a:rPr>
              <a:t>En resumen, implementamos durante en el periodo, veinte proyectos a nivel nacional; diez en la región Metropolitana, nueve en la región de Valparaíso y cuatro en la región de Aysén. Donde acompañamos a más de 5119 personas en situación de calle; NNA, Adultos; Mujeres y Hombres y Adultos Mayores. La inversión ejecutada es de $2.920.573.435.</a:t>
            </a:r>
            <a:endParaRPr lang="es-CL" sz="1800" dirty="0">
              <a:solidFill>
                <a:schemeClr val="tx1">
                  <a:lumMod val="85000"/>
                  <a:lumOff val="15000"/>
                </a:schemeClr>
              </a:solidFill>
              <a:effectLst/>
              <a:latin typeface="Calibri" panose="020F0502020204030204" pitchFamily="34" charset="0"/>
              <a:ea typeface="Calibri" panose="020F0502020204030204" pitchFamily="34" charset="0"/>
            </a:endParaRPr>
          </a:p>
          <a:p>
            <a:pPr>
              <a:spcBef>
                <a:spcPts val="5"/>
              </a:spcBef>
            </a:pPr>
            <a:r>
              <a:rPr lang="es-ES" sz="1800" dirty="0">
                <a:solidFill>
                  <a:schemeClr val="tx1">
                    <a:lumMod val="85000"/>
                    <a:lumOff val="15000"/>
                  </a:schemeClr>
                </a:solidFill>
                <a:effectLst/>
                <a:latin typeface="Calibri" panose="020F0502020204030204" pitchFamily="34" charset="0"/>
                <a:ea typeface="Calibri" panose="020F0502020204030204" pitchFamily="34" charset="0"/>
              </a:rPr>
              <a:t> Si bien cada programa tiene especificaciones, niveles de intervención diferenciados, tiempos de duración,</a:t>
            </a:r>
            <a:r>
              <a:rPr lang="es-ES" sz="1800" spc="20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estadías temporales por dispositivos, ya sean, ambulatorios y/o residenciales; dependen de ello, también las particularidades personales de quienes atendemos, promediando nueve meses aproximado de intervención por persona, entre los diferentes </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dispositivos</a:t>
            </a:r>
            <a:r>
              <a:rPr lang="es-ES" sz="1800" spc="-3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ejecutados.</a:t>
            </a:r>
            <a:r>
              <a:rPr lang="es-ES" sz="1800"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Tiempo</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que</a:t>
            </a:r>
            <a:r>
              <a:rPr lang="es-ES" sz="1800" spc="-3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permite</a:t>
            </a:r>
            <a:r>
              <a:rPr lang="es-ES" sz="1800" spc="-3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trabajar</a:t>
            </a:r>
            <a:r>
              <a:rPr lang="es-ES" sz="1800" spc="-3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e</a:t>
            </a:r>
            <a:r>
              <a:rPr lang="es-ES" sz="1800" spc="-3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instalar</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en</a:t>
            </a:r>
            <a:r>
              <a:rPr lang="es-ES" sz="1800" spc="-3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las</a:t>
            </a:r>
            <a:r>
              <a:rPr lang="es-ES" sz="1800"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personas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con</a:t>
            </a:r>
            <a:r>
              <a:rPr lang="es-ES" sz="1800" spc="-6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las</a:t>
            </a:r>
            <a:r>
              <a:rPr lang="es-ES" sz="1800" spc="-5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que</a:t>
            </a:r>
            <a:r>
              <a:rPr lang="es-ES" sz="1800" spc="-5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trabajamos</a:t>
            </a:r>
            <a:r>
              <a:rPr lang="es-ES" sz="1800" spc="-7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la</a:t>
            </a:r>
            <a:r>
              <a:rPr lang="es-ES" sz="1800" spc="-6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metodología</a:t>
            </a:r>
            <a:r>
              <a:rPr lang="es-ES" sz="1800" spc="-5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institucional;</a:t>
            </a:r>
            <a:r>
              <a:rPr lang="es-ES" sz="1800" spc="-6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llegando</a:t>
            </a:r>
            <a:r>
              <a:rPr lang="es-ES" sz="1800" spc="-5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a</a:t>
            </a:r>
            <a:r>
              <a:rPr lang="es-ES" sz="1800"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profundizar</a:t>
            </a:r>
            <a:r>
              <a:rPr lang="es-ES" sz="1800" spc="-5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en problematización de sus situaciones y búsquedas de alternativas de superación de la situación de calle.</a:t>
            </a:r>
          </a:p>
          <a:p>
            <a:pPr>
              <a:spcBef>
                <a:spcPts val="5"/>
              </a:spcBef>
            </a:pPr>
            <a:r>
              <a:rPr lang="es-ES" sz="1800" dirty="0">
                <a:solidFill>
                  <a:schemeClr val="tx1">
                    <a:lumMod val="85000"/>
                    <a:lumOff val="15000"/>
                  </a:schemeClr>
                </a:solidFill>
                <a:effectLst/>
                <a:latin typeface="Calibri" panose="020F0502020204030204" pitchFamily="34" charset="0"/>
                <a:ea typeface="Calibri" panose="020F0502020204030204" pitchFamily="34" charset="0"/>
              </a:rPr>
              <a:t>En</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los siguientes</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gráficos se</a:t>
            </a:r>
            <a:r>
              <a:rPr lang="es-ES" sz="1800" spc="-1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dará</a:t>
            </a:r>
            <a:r>
              <a:rPr lang="es-ES" sz="1800" spc="-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cuenta</a:t>
            </a:r>
            <a:r>
              <a:rPr lang="es-ES" sz="1800" spc="-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de</a:t>
            </a:r>
            <a:r>
              <a:rPr lang="es-ES" sz="1800" spc="-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los</a:t>
            </a:r>
            <a:r>
              <a:rPr lang="es-ES" sz="1800" spc="-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porcentajes</a:t>
            </a:r>
            <a:r>
              <a:rPr lang="es-ES" sz="1800" spc="-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de</a:t>
            </a:r>
            <a:r>
              <a:rPr lang="es-ES" sz="1800" spc="-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intervenciones diferenciadas</a:t>
            </a:r>
            <a:r>
              <a:rPr lang="es-ES" sz="1800" spc="-5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por</a:t>
            </a:r>
            <a:r>
              <a:rPr lang="es-ES" sz="1800" spc="-5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hombres</a:t>
            </a:r>
            <a:r>
              <a:rPr lang="es-ES" sz="1800" spc="-5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y</a:t>
            </a:r>
            <a:r>
              <a:rPr lang="es-ES" sz="1800" spc="-5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mujeres,</a:t>
            </a:r>
            <a:r>
              <a:rPr lang="es-ES" sz="1800" spc="-6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rangos</a:t>
            </a:r>
            <a:r>
              <a:rPr lang="es-ES" sz="1800" spc="-5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etarios,</a:t>
            </a:r>
            <a:r>
              <a:rPr lang="es-ES" sz="1800" spc="-5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porcentajes</a:t>
            </a:r>
            <a:r>
              <a:rPr lang="es-ES" sz="1800" spc="-5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de</a:t>
            </a:r>
            <a:r>
              <a:rPr lang="es-ES" sz="1800" spc="-6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procesos calificados como exitosos por los propios participantes.</a:t>
            </a:r>
            <a:endParaRPr lang="es-CL" sz="1800" dirty="0">
              <a:solidFill>
                <a:schemeClr val="tx1">
                  <a:lumMod val="85000"/>
                  <a:lumOff val="15000"/>
                </a:schemeClr>
              </a:solidFill>
              <a:effectLst/>
              <a:latin typeface="Calibri" panose="020F0502020204030204" pitchFamily="34" charset="0"/>
              <a:ea typeface="Calibri" panose="020F0502020204030204" pitchFamily="34" charset="0"/>
            </a:endParaRPr>
          </a:p>
          <a:p>
            <a:pPr indent="-228600" algn="l">
              <a:buFont typeface="Arial" panose="020B0604020202020204" pitchFamily="34" charset="0"/>
              <a:buChar char="•"/>
            </a:pPr>
            <a:endParaRPr lang="en-US" dirty="0">
              <a:solidFill>
                <a:srgbClr val="404040"/>
              </a:solidFill>
            </a:endParaRPr>
          </a:p>
        </p:txBody>
      </p:sp>
      <p:pic>
        <p:nvPicPr>
          <p:cNvPr id="7" name="Imagen 6">
            <a:extLst>
              <a:ext uri="{FF2B5EF4-FFF2-40B4-BE49-F238E27FC236}">
                <a16:creationId xmlns:a16="http://schemas.microsoft.com/office/drawing/2014/main" id="{90F5F901-4DB3-29BE-EB30-2000017AF071}"/>
              </a:ext>
            </a:extLst>
          </p:cNvPr>
          <p:cNvPicPr>
            <a:picLocks noChangeAspect="1"/>
          </p:cNvPicPr>
          <p:nvPr/>
        </p:nvPicPr>
        <p:blipFill>
          <a:blip r:embed="rId2"/>
          <a:stretch>
            <a:fillRect/>
          </a:stretch>
        </p:blipFill>
        <p:spPr>
          <a:xfrm>
            <a:off x="10482566" y="117460"/>
            <a:ext cx="1544334" cy="663535"/>
          </a:xfrm>
          <a:prstGeom prst="rect">
            <a:avLst/>
          </a:prstGeom>
        </p:spPr>
      </p:pic>
    </p:spTree>
    <p:extLst>
      <p:ext uri="{BB962C8B-B14F-4D97-AF65-F5344CB8AC3E}">
        <p14:creationId xmlns:p14="http://schemas.microsoft.com/office/powerpoint/2010/main" val="821991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D9D64E-0DE5-0189-441D-7D6964D1FF5C}"/>
              </a:ext>
            </a:extLst>
          </p:cNvPr>
          <p:cNvSpPr>
            <a:spLocks noGrp="1"/>
          </p:cNvSpPr>
          <p:nvPr>
            <p:ph type="title"/>
          </p:nvPr>
        </p:nvSpPr>
        <p:spPr/>
        <p:txBody>
          <a:bodyPr/>
          <a:lstStyle/>
          <a:p>
            <a:r>
              <a:rPr lang="es-CL" sz="5400"/>
              <a:t>MISIÓN</a:t>
            </a:r>
            <a:endParaRPr lang="es-CL" sz="5400" dirty="0"/>
          </a:p>
        </p:txBody>
      </p:sp>
      <p:sp>
        <p:nvSpPr>
          <p:cNvPr id="3" name="Marcador de posición de imagen 2">
            <a:extLst>
              <a:ext uri="{FF2B5EF4-FFF2-40B4-BE49-F238E27FC236}">
                <a16:creationId xmlns:a16="http://schemas.microsoft.com/office/drawing/2014/main" id="{3AB619A8-6DE3-3FD3-4F21-3F91B07DB974}"/>
              </a:ext>
            </a:extLst>
          </p:cNvPr>
          <p:cNvSpPr>
            <a:spLocks noGrp="1"/>
          </p:cNvSpPr>
          <p:nvPr>
            <p:ph type="pic" idx="1"/>
          </p:nvPr>
        </p:nvSpPr>
        <p:spPr/>
        <p:txBody>
          <a:bodyPr/>
          <a:lstStyle/>
          <a:p>
            <a:pPr marL="89535" marR="102870" algn="just">
              <a:lnSpc>
                <a:spcPct val="150000"/>
              </a:lnSpc>
              <a:spcBef>
                <a:spcPts val="1440"/>
              </a:spcBef>
              <a:spcAft>
                <a:spcPts val="0"/>
              </a:spcAft>
            </a:pPr>
            <a:endParaRPr lang="es-ES" sz="1800" dirty="0">
              <a:effectLst/>
              <a:latin typeface="Calibri" panose="020F0502020204030204" pitchFamily="34" charset="0"/>
              <a:ea typeface="Calibri" panose="020F0502020204030204" pitchFamily="34" charset="0"/>
            </a:endParaRPr>
          </a:p>
          <a:p>
            <a:pPr marL="89535" marR="102870" algn="just">
              <a:lnSpc>
                <a:spcPct val="150000"/>
              </a:lnSpc>
              <a:spcBef>
                <a:spcPts val="1440"/>
              </a:spcBef>
              <a:spcAft>
                <a:spcPts val="0"/>
              </a:spcAft>
            </a:pPr>
            <a:r>
              <a:rPr lang="es-ES" sz="1800" dirty="0">
                <a:effectLst/>
                <a:latin typeface="Calibri" panose="020F0502020204030204" pitchFamily="34" charset="0"/>
                <a:ea typeface="Calibri" panose="020F0502020204030204" pitchFamily="34" charset="0"/>
              </a:rPr>
              <a:t>ONG</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CIDETS</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es</a:t>
            </a:r>
            <a:r>
              <a:rPr lang="es-ES" sz="1800" spc="-5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una iniciativa de la Sociedad Civil, orientada a trabajar con todos los grupos etarios, sin distinción de raza, religión, situación socioeconómica, opciones sexuales y/o necesidades especiales. De la misma manera, entre sus propósitos se consideran: defender, promover y profundizar el ejercicio de los Derechos Humanos y de la convivencia democrática</a:t>
            </a:r>
            <a:r>
              <a:rPr lang="es-ES" sz="1800" spc="-6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en</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Chile.</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Esta</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misión</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se</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concreta</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en</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el</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desarrollo</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acciones</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que aporten al mejoramiento de las condiciones de vida y, prioritariamente, al ejercicio de derechos de las personas más vulneradas y desprotegidas, entre las que se encuentran los niños y jóvenes en condiciones de marginalidad </a:t>
            </a:r>
            <a:r>
              <a:rPr lang="es-ES" sz="1800" spc="-10" dirty="0">
                <a:effectLst/>
                <a:latin typeface="Calibri" panose="020F0502020204030204" pitchFamily="34" charset="0"/>
                <a:ea typeface="Calibri" panose="020F0502020204030204" pitchFamily="34" charset="0"/>
              </a:rPr>
              <a:t>social.</a:t>
            </a:r>
            <a:endParaRPr lang="es-CL" sz="1800" dirty="0">
              <a:effectLst/>
              <a:latin typeface="Calibri" panose="020F0502020204030204" pitchFamily="34" charset="0"/>
              <a:ea typeface="Calibri" panose="020F0502020204030204" pitchFamily="34" charset="0"/>
            </a:endParaRPr>
          </a:p>
          <a:p>
            <a:endParaRPr lang="es-CL" dirty="0"/>
          </a:p>
        </p:txBody>
      </p:sp>
      <p:pic>
        <p:nvPicPr>
          <p:cNvPr id="7" name="Imagen 6">
            <a:extLst>
              <a:ext uri="{FF2B5EF4-FFF2-40B4-BE49-F238E27FC236}">
                <a16:creationId xmlns:a16="http://schemas.microsoft.com/office/drawing/2014/main" id="{770D5BE6-10D0-7896-1CC8-D4A191652DF5}"/>
              </a:ext>
            </a:extLst>
          </p:cNvPr>
          <p:cNvPicPr>
            <a:picLocks noChangeAspect="1"/>
          </p:cNvPicPr>
          <p:nvPr/>
        </p:nvPicPr>
        <p:blipFill>
          <a:blip r:embed="rId2"/>
          <a:stretch>
            <a:fillRect/>
          </a:stretch>
        </p:blipFill>
        <p:spPr>
          <a:xfrm>
            <a:off x="36356" y="167924"/>
            <a:ext cx="1544334" cy="663535"/>
          </a:xfrm>
          <a:prstGeom prst="rect">
            <a:avLst/>
          </a:prstGeom>
        </p:spPr>
      </p:pic>
    </p:spTree>
    <p:extLst>
      <p:ext uri="{BB962C8B-B14F-4D97-AF65-F5344CB8AC3E}">
        <p14:creationId xmlns:p14="http://schemas.microsoft.com/office/powerpoint/2010/main" val="2044252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904AB15-81C0-7EC1-E7BE-E82F6DAC46B5}"/>
              </a:ext>
            </a:extLst>
          </p:cNvPr>
          <p:cNvSpPr>
            <a:spLocks noGrp="1"/>
          </p:cNvSpPr>
          <p:nvPr>
            <p:ph type="title"/>
          </p:nvPr>
        </p:nvSpPr>
        <p:spPr>
          <a:xfrm>
            <a:off x="2231136" y="467418"/>
            <a:ext cx="7729728" cy="1188720"/>
          </a:xfrm>
          <a:solidFill>
            <a:srgbClr val="FFFFFF"/>
          </a:solidFill>
        </p:spPr>
        <p:txBody>
          <a:bodyPr vert="horz" lIns="182880" tIns="182880" rIns="182880" bIns="182880" rtlCol="0" anchor="ctr">
            <a:normAutofit/>
          </a:bodyPr>
          <a:lstStyle/>
          <a:p>
            <a:r>
              <a:rPr lang="en-US" sz="3600" kern="1200" cap="all" spc="200" baseline="0" dirty="0">
                <a:solidFill>
                  <a:srgbClr val="262626"/>
                </a:solidFill>
                <a:latin typeface="+mj-lt"/>
                <a:ea typeface="+mj-ea"/>
                <a:cs typeface="+mj-cs"/>
              </a:rPr>
              <a:t>PRESENTACIÓN</a:t>
            </a:r>
          </a:p>
        </p:txBody>
      </p:sp>
      <p:sp>
        <p:nvSpPr>
          <p:cNvPr id="4" name="Marcador de texto 3">
            <a:extLst>
              <a:ext uri="{FF2B5EF4-FFF2-40B4-BE49-F238E27FC236}">
                <a16:creationId xmlns:a16="http://schemas.microsoft.com/office/drawing/2014/main" id="{D603A7C4-28CB-5E6C-FC84-C411608E1613}"/>
              </a:ext>
            </a:extLst>
          </p:cNvPr>
          <p:cNvSpPr>
            <a:spLocks noGrp="1"/>
          </p:cNvSpPr>
          <p:nvPr>
            <p:ph type="body" sz="half" idx="2"/>
          </p:nvPr>
        </p:nvSpPr>
        <p:spPr>
          <a:xfrm>
            <a:off x="1663293" y="1656138"/>
            <a:ext cx="8822281" cy="3514380"/>
          </a:xfrm>
        </p:spPr>
        <p:txBody>
          <a:bodyPr vert="horz" lIns="91440" tIns="45720" rIns="91440" bIns="45720" rtlCol="0">
            <a:normAutofit fontScale="92500" lnSpcReduction="20000"/>
          </a:bodyPr>
          <a:lstStyle/>
          <a:p>
            <a:pPr marL="89535" marR="105410" algn="just">
              <a:lnSpc>
                <a:spcPct val="115000"/>
              </a:lnSpc>
              <a:spcBef>
                <a:spcPts val="1410"/>
              </a:spcBef>
              <a:spcAft>
                <a:spcPts val="0"/>
              </a:spcAft>
            </a:pPr>
            <a:r>
              <a:rPr lang="es-ES" sz="1600" dirty="0">
                <a:solidFill>
                  <a:schemeClr val="tx1">
                    <a:lumMod val="85000"/>
                    <a:lumOff val="15000"/>
                  </a:schemeClr>
                </a:solidFill>
                <a:effectLst/>
                <a:latin typeface="Calibri" panose="020F0502020204030204" pitchFamily="34" charset="0"/>
                <a:ea typeface="Calibri" panose="020F0502020204030204" pitchFamily="34" charset="0"/>
                <a:cs typeface="Calibri" panose="020F0502020204030204" pitchFamily="34" charset="0"/>
              </a:rPr>
              <a:t>Estamos aquí, para dar cuenta de la gestión anual y de la marcha general de ONG CIDETS del período Junio 2024 – Junio 2025.</a:t>
            </a:r>
          </a:p>
          <a:p>
            <a:pPr marL="89535" marR="105410" algn="just">
              <a:lnSpc>
                <a:spcPct val="115000"/>
              </a:lnSpc>
              <a:spcBef>
                <a:spcPts val="1410"/>
              </a:spcBef>
              <a:spcAft>
                <a:spcPts val="0"/>
              </a:spcAft>
            </a:pPr>
            <a:r>
              <a:rPr lang="es-ES" sz="1600" dirty="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rPr>
              <a:t>Nuevamente este año ha sido de grandes desafíos para CIDETS, por un lado, por la instalación de un programa nuevo en la Región de Los Lagos, como por la continuidad de diversos programas que llevamos ejecutando desde hace al menos 5 años.</a:t>
            </a:r>
          </a:p>
          <a:p>
            <a:pPr marL="89535" marR="105410" algn="just">
              <a:lnSpc>
                <a:spcPct val="115000"/>
              </a:lnSpc>
              <a:spcBef>
                <a:spcPts val="1410"/>
              </a:spcBef>
              <a:spcAft>
                <a:spcPts val="0"/>
              </a:spcAft>
            </a:pPr>
            <a:r>
              <a:rPr lang="es-ES" sz="1600" dirty="0">
                <a:solidFill>
                  <a:schemeClr val="tx1">
                    <a:lumMod val="85000"/>
                    <a:lumOff val="15000"/>
                  </a:schemeClr>
                </a:solidFill>
                <a:effectLst/>
                <a:latin typeface="Calibri" panose="020F0502020204030204" pitchFamily="34" charset="0"/>
                <a:ea typeface="Calibri" panose="020F0502020204030204" pitchFamily="34" charset="0"/>
                <a:cs typeface="Calibri" panose="020F0502020204030204" pitchFamily="34" charset="0"/>
              </a:rPr>
              <a:t>El desafío es cómo avanzar en el desarrollo de proyectos con una perspectiva crítica y constructiva para la política social, ocupando espacios en los diálogos con nuestras contrapartes del Estado para sostener estas visiones.</a:t>
            </a:r>
          </a:p>
          <a:p>
            <a:pPr marL="89535" marR="105410" algn="just">
              <a:lnSpc>
                <a:spcPct val="115000"/>
              </a:lnSpc>
              <a:spcBef>
                <a:spcPts val="1410"/>
              </a:spcBef>
              <a:spcAft>
                <a:spcPts val="0"/>
              </a:spcAft>
            </a:pPr>
            <a:r>
              <a:rPr lang="es-ES" sz="1600" dirty="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rPr>
              <a:t>Y al mismo tiempo, como aportamos a los equipos de trabajo espacios para dicha reflexión y contenidos, en formato de capacitación, que se constituyan en nutrientes para mirar la intervención desde una perspectiva crítica e innovadora.</a:t>
            </a:r>
          </a:p>
          <a:p>
            <a:pPr marL="89535" marR="105410" algn="just">
              <a:lnSpc>
                <a:spcPct val="115000"/>
              </a:lnSpc>
              <a:spcBef>
                <a:spcPts val="1410"/>
              </a:spcBef>
              <a:spcAft>
                <a:spcPts val="0"/>
              </a:spcAft>
            </a:pPr>
            <a:r>
              <a:rPr lang="es-ES" sz="1600" dirty="0">
                <a:solidFill>
                  <a:schemeClr val="tx1">
                    <a:lumMod val="85000"/>
                    <a:lumOff val="15000"/>
                  </a:schemeClr>
                </a:solidFill>
                <a:effectLst/>
                <a:latin typeface="Calibri" panose="020F0502020204030204" pitchFamily="34" charset="0"/>
                <a:ea typeface="Calibri" panose="020F0502020204030204" pitchFamily="34" charset="0"/>
                <a:cs typeface="Calibri" panose="020F0502020204030204" pitchFamily="34" charset="0"/>
              </a:rPr>
              <a:t>Así avanzamos este año y así esperamos continuar para el próximo período.</a:t>
            </a:r>
            <a:endParaRPr lang="es-CL" sz="1600" dirty="0">
              <a:solidFill>
                <a:schemeClr val="tx1">
                  <a:lumMod val="85000"/>
                  <a:lumOff val="15000"/>
                </a:schemeClr>
              </a:solidFill>
              <a:effectLst/>
              <a:latin typeface="Calibri" panose="020F0502020204030204" pitchFamily="34" charset="0"/>
              <a:ea typeface="Calibri" panose="020F0502020204030204" pitchFamily="34" charset="0"/>
              <a:cs typeface="Calibri" panose="020F0502020204030204" pitchFamily="34" charset="0"/>
            </a:endParaRPr>
          </a:p>
          <a:p>
            <a:endParaRPr lang="en-US" sz="1600" dirty="0">
              <a:solidFill>
                <a:schemeClr val="tx1">
                  <a:lumMod val="85000"/>
                  <a:lumOff val="15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6" name="Imagen 5">
            <a:extLst>
              <a:ext uri="{FF2B5EF4-FFF2-40B4-BE49-F238E27FC236}">
                <a16:creationId xmlns:a16="http://schemas.microsoft.com/office/drawing/2014/main" id="{20346C35-BB81-D1A9-467A-6EFF86056CC2}"/>
              </a:ext>
            </a:extLst>
          </p:cNvPr>
          <p:cNvPicPr>
            <a:picLocks noChangeAspect="1"/>
          </p:cNvPicPr>
          <p:nvPr/>
        </p:nvPicPr>
        <p:blipFill>
          <a:blip r:embed="rId2"/>
          <a:stretch>
            <a:fillRect/>
          </a:stretch>
        </p:blipFill>
        <p:spPr>
          <a:xfrm>
            <a:off x="118959" y="193178"/>
            <a:ext cx="1544334" cy="663535"/>
          </a:xfrm>
          <a:prstGeom prst="rect">
            <a:avLst/>
          </a:prstGeom>
        </p:spPr>
      </p:pic>
    </p:spTree>
    <p:extLst>
      <p:ext uri="{BB962C8B-B14F-4D97-AF65-F5344CB8AC3E}">
        <p14:creationId xmlns:p14="http://schemas.microsoft.com/office/powerpoint/2010/main" val="4090124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167985-D6E9-40FF-97C0-4B6D373E85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68" y="640080"/>
            <a:ext cx="10911865" cy="462686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68801362-349C-44BE-BEF6-8E926E1D3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196" y="804672"/>
            <a:ext cx="10579608" cy="42976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83B71DF-9547-C4F1-08CB-B8B333A6DCAE}"/>
              </a:ext>
            </a:extLst>
          </p:cNvPr>
          <p:cNvSpPr>
            <a:spLocks noGrp="1"/>
          </p:cNvSpPr>
          <p:nvPr>
            <p:ph type="title"/>
          </p:nvPr>
        </p:nvSpPr>
        <p:spPr>
          <a:xfrm>
            <a:off x="806197" y="804672"/>
            <a:ext cx="10579608" cy="4297680"/>
          </a:xfrm>
          <a:ln>
            <a:noFill/>
          </a:ln>
        </p:spPr>
        <p:txBody>
          <a:bodyPr vert="horz" lIns="274320" tIns="182880" rIns="274320" bIns="182880" rtlCol="0" anchor="ctr" anchorCtr="1">
            <a:normAutofit/>
          </a:bodyPr>
          <a:lstStyle/>
          <a:p>
            <a:pPr marL="89535" marR="100330" indent="38735" algn="l">
              <a:lnSpc>
                <a:spcPct val="115000"/>
              </a:lnSpc>
              <a:spcBef>
                <a:spcPts val="1010"/>
              </a:spcBef>
              <a:spcAft>
                <a:spcPts val="0"/>
              </a:spcAft>
            </a:pPr>
            <a:br>
              <a:rPr lang="es-ES" sz="1600" dirty="0">
                <a:effectLst/>
                <a:latin typeface="Calibri" panose="020F0502020204030204" pitchFamily="34" charset="0"/>
                <a:ea typeface="Calibri" panose="020F0502020204030204" pitchFamily="34" charset="0"/>
              </a:rPr>
            </a:br>
            <a:br>
              <a:rPr lang="es-ES" sz="1600" dirty="0">
                <a:effectLst/>
                <a:latin typeface="Calibri" panose="020F0502020204030204" pitchFamily="34" charset="0"/>
                <a:ea typeface="Calibri" panose="020F0502020204030204" pitchFamily="34" charset="0"/>
              </a:rPr>
            </a:br>
            <a:br>
              <a:rPr lang="es-ES" sz="1600" dirty="0">
                <a:effectLst/>
                <a:latin typeface="Calibri" panose="020F0502020204030204" pitchFamily="34" charset="0"/>
                <a:ea typeface="Calibri" panose="020F0502020204030204" pitchFamily="34" charset="0"/>
              </a:rPr>
            </a:br>
            <a:br>
              <a:rPr lang="es-ES" sz="1600" dirty="0">
                <a:effectLst/>
                <a:latin typeface="Calibri" panose="020F0502020204030204" pitchFamily="34" charset="0"/>
                <a:ea typeface="Calibri" panose="020F0502020204030204" pitchFamily="34" charset="0"/>
              </a:rPr>
            </a:br>
            <a:r>
              <a:rPr lang="es-ES" b="1" dirty="0">
                <a:effectLst/>
                <a:latin typeface="Calibri" panose="020F0502020204030204" pitchFamily="34" charset="0"/>
                <a:ea typeface="Calibri" panose="020F0502020204030204" pitchFamily="34" charset="0"/>
              </a:rPr>
              <a:t>Los enfoques que sostienen nuestra intervención</a:t>
            </a:r>
            <a:br>
              <a:rPr lang="es-ES" b="1" dirty="0">
                <a:effectLst/>
                <a:latin typeface="Calibri" panose="020F0502020204030204" pitchFamily="34" charset="0"/>
                <a:ea typeface="Calibri" panose="020F0502020204030204" pitchFamily="34" charset="0"/>
              </a:rPr>
            </a:br>
            <a:r>
              <a:rPr lang="es-ES" sz="1800" dirty="0">
                <a:effectLst/>
                <a:latin typeface="Calibri" panose="020F0502020204030204" pitchFamily="34" charset="0"/>
                <a:ea typeface="Calibri" panose="020F0502020204030204" pitchFamily="34" charset="0"/>
              </a:rPr>
              <a:t> </a:t>
            </a:r>
            <a:br>
              <a:rPr lang="es-CL" sz="1800" dirty="0">
                <a:effectLst/>
                <a:latin typeface="Calibri" panose="020F0502020204030204" pitchFamily="34" charset="0"/>
                <a:ea typeface="Calibri" panose="020F0502020204030204" pitchFamily="34" charset="0"/>
              </a:rPr>
            </a:br>
            <a:endParaRPr lang="en-US" sz="5000" kern="1200" cap="all" spc="200" baseline="0" dirty="0">
              <a:solidFill>
                <a:srgbClr val="262626"/>
              </a:solidFill>
              <a:latin typeface="+mj-lt"/>
              <a:ea typeface="+mj-ea"/>
              <a:cs typeface="+mj-cs"/>
            </a:endParaRPr>
          </a:p>
        </p:txBody>
      </p:sp>
      <p:pic>
        <p:nvPicPr>
          <p:cNvPr id="5" name="Imagen 4">
            <a:extLst>
              <a:ext uri="{FF2B5EF4-FFF2-40B4-BE49-F238E27FC236}">
                <a16:creationId xmlns:a16="http://schemas.microsoft.com/office/drawing/2014/main" id="{5885908D-73D1-8F5C-BD7B-DC3AB06290E6}"/>
              </a:ext>
            </a:extLst>
          </p:cNvPr>
          <p:cNvPicPr>
            <a:picLocks noChangeAspect="1"/>
          </p:cNvPicPr>
          <p:nvPr/>
        </p:nvPicPr>
        <p:blipFill>
          <a:blip r:embed="rId2"/>
          <a:stretch>
            <a:fillRect/>
          </a:stretch>
        </p:blipFill>
        <p:spPr>
          <a:xfrm>
            <a:off x="34029" y="58841"/>
            <a:ext cx="1544334" cy="663535"/>
          </a:xfrm>
          <a:prstGeom prst="rect">
            <a:avLst/>
          </a:prstGeom>
        </p:spPr>
      </p:pic>
    </p:spTree>
    <p:extLst>
      <p:ext uri="{BB962C8B-B14F-4D97-AF65-F5344CB8AC3E}">
        <p14:creationId xmlns:p14="http://schemas.microsoft.com/office/powerpoint/2010/main" val="134036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6A8DBD-E500-109C-8CD9-EF4EE6EC7475}"/>
              </a:ext>
            </a:extLst>
          </p:cNvPr>
          <p:cNvSpPr>
            <a:spLocks noGrp="1"/>
          </p:cNvSpPr>
          <p:nvPr>
            <p:ph type="title"/>
          </p:nvPr>
        </p:nvSpPr>
        <p:spPr>
          <a:xfrm>
            <a:off x="273132" y="233923"/>
            <a:ext cx="5557652" cy="1141497"/>
          </a:xfrm>
        </p:spPr>
        <p:txBody>
          <a:bodyPr>
            <a:normAutofit/>
          </a:bodyPr>
          <a:lstStyle/>
          <a:p>
            <a:r>
              <a:rPr lang="es-CL" sz="2800" dirty="0"/>
              <a:t>ÁREAS DE ACCIÓN</a:t>
            </a:r>
          </a:p>
        </p:txBody>
      </p:sp>
      <p:sp>
        <p:nvSpPr>
          <p:cNvPr id="3" name="Marcador de contenido 2">
            <a:extLst>
              <a:ext uri="{FF2B5EF4-FFF2-40B4-BE49-F238E27FC236}">
                <a16:creationId xmlns:a16="http://schemas.microsoft.com/office/drawing/2014/main" id="{0BB4C98C-A2FD-E470-9759-15A7C682B78D}"/>
              </a:ext>
            </a:extLst>
          </p:cNvPr>
          <p:cNvSpPr>
            <a:spLocks noGrp="1"/>
          </p:cNvSpPr>
          <p:nvPr>
            <p:ph idx="1"/>
          </p:nvPr>
        </p:nvSpPr>
        <p:spPr>
          <a:xfrm>
            <a:off x="6744873" y="663535"/>
            <a:ext cx="4815840" cy="5614371"/>
          </a:xfrm>
        </p:spPr>
        <p:txBody>
          <a:bodyPr>
            <a:normAutofit fontScale="92500" lnSpcReduction="20000"/>
          </a:bodyPr>
          <a:lstStyle/>
          <a:p>
            <a:pPr marL="0" marR="105410" indent="0" algn="just">
              <a:lnSpc>
                <a:spcPct val="115000"/>
              </a:lnSpc>
              <a:spcBef>
                <a:spcPts val="1000"/>
              </a:spcBef>
              <a:spcAft>
                <a:spcPts val="0"/>
              </a:spcAft>
              <a:buNone/>
            </a:pPr>
            <a:r>
              <a:rPr lang="es-ES" dirty="0">
                <a:effectLst/>
                <a:latin typeface="Calibri" panose="020F0502020204030204" pitchFamily="34" charset="0"/>
                <a:ea typeface="Calibri" panose="020F0502020204030204" pitchFamily="34" charset="0"/>
              </a:rPr>
              <a:t>En su primera parte, este documento da cuenta de las intervenciones realizadas en cuatro componentes de la Política Nacional de Calle, que son:</a:t>
            </a:r>
            <a:endParaRPr lang="es-CL" dirty="0">
              <a:effectLst/>
              <a:latin typeface="Calibri" panose="020F0502020204030204" pitchFamily="34" charset="0"/>
              <a:ea typeface="Calibri" panose="020F0502020204030204" pitchFamily="34" charset="0"/>
            </a:endParaRPr>
          </a:p>
          <a:p>
            <a:pPr marL="342900" marR="106680" lvl="0" indent="-342900" algn="just">
              <a:lnSpc>
                <a:spcPct val="115000"/>
              </a:lnSpc>
              <a:spcBef>
                <a:spcPts val="965"/>
              </a:spcBef>
              <a:spcAft>
                <a:spcPts val="0"/>
              </a:spcAft>
              <a:buSzPts val="1400"/>
              <a:buFont typeface="Symbol" pitchFamily="2" charset="2"/>
              <a:buChar char=""/>
              <a:tabLst>
                <a:tab pos="547370" algn="l"/>
              </a:tabLst>
            </a:pPr>
            <a:r>
              <a:rPr lang="es-ES" b="1" dirty="0">
                <a:effectLst/>
                <a:latin typeface="Calibri" panose="020F0502020204030204" pitchFamily="34" charset="0"/>
                <a:ea typeface="Symbol" pitchFamily="2" charset="2"/>
                <a:cs typeface="Symbol" pitchFamily="2" charset="2"/>
              </a:rPr>
              <a:t>Programa Psicosocial de Calle, </a:t>
            </a:r>
            <a:r>
              <a:rPr lang="es-ES" dirty="0">
                <a:effectLst/>
                <a:latin typeface="Calibri" panose="020F0502020204030204" pitchFamily="34" charset="0"/>
                <a:ea typeface="Symbol" pitchFamily="2" charset="2"/>
                <a:cs typeface="Symbol" pitchFamily="2" charset="2"/>
              </a:rPr>
              <a:t>que es parte del Subsistema de Seguridad y Oportunidades</a:t>
            </a:r>
            <a:endParaRPr lang="es-ES" b="1" dirty="0">
              <a:effectLst/>
              <a:latin typeface="Calibri" panose="020F0502020204030204" pitchFamily="34" charset="0"/>
              <a:ea typeface="Symbol" pitchFamily="2" charset="2"/>
              <a:cs typeface="Symbol" pitchFamily="2" charset="2"/>
            </a:endParaRPr>
          </a:p>
          <a:p>
            <a:pPr marL="342900" marR="106680" lvl="0" indent="-342900" algn="just">
              <a:lnSpc>
                <a:spcPct val="115000"/>
              </a:lnSpc>
              <a:spcBef>
                <a:spcPts val="965"/>
              </a:spcBef>
              <a:spcAft>
                <a:spcPts val="0"/>
              </a:spcAft>
              <a:buSzPts val="1400"/>
              <a:buFont typeface="Symbol" pitchFamily="2" charset="2"/>
              <a:buChar char=""/>
              <a:tabLst>
                <a:tab pos="547370" algn="l"/>
              </a:tabLst>
            </a:pPr>
            <a:r>
              <a:rPr lang="es-ES" b="1" dirty="0">
                <a:effectLst/>
                <a:latin typeface="Calibri" panose="020F0502020204030204" pitchFamily="34" charset="0"/>
                <a:ea typeface="Symbol" pitchFamily="2" charset="2"/>
                <a:cs typeface="Symbol" pitchFamily="2" charset="2"/>
              </a:rPr>
              <a:t>Componente Plan Protege</a:t>
            </a:r>
            <a:r>
              <a:rPr lang="es-ES" b="1" spc="-5" dirty="0">
                <a:effectLst/>
                <a:latin typeface="Calibri" panose="020F0502020204030204" pitchFamily="34" charset="0"/>
                <a:ea typeface="Symbol" pitchFamily="2" charset="2"/>
                <a:cs typeface="Symbol" pitchFamily="2" charset="2"/>
              </a:rPr>
              <a:t> </a:t>
            </a:r>
            <a:r>
              <a:rPr lang="es-ES" b="1" dirty="0">
                <a:effectLst/>
                <a:latin typeface="Calibri" panose="020F0502020204030204" pitchFamily="34" charset="0"/>
                <a:ea typeface="Symbol" pitchFamily="2" charset="2"/>
                <a:cs typeface="Symbol" pitchFamily="2" charset="2"/>
              </a:rPr>
              <a:t>Calle</a:t>
            </a:r>
            <a:r>
              <a:rPr lang="es-ES" dirty="0">
                <a:effectLst/>
                <a:latin typeface="Calibri" panose="020F0502020204030204" pitchFamily="34" charset="0"/>
                <a:ea typeface="Symbol" pitchFamily="2" charset="2"/>
                <a:cs typeface="Symbol" pitchFamily="2" charset="2"/>
              </a:rPr>
              <a:t>,</a:t>
            </a:r>
            <a:r>
              <a:rPr lang="es-ES" spc="-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del programa</a:t>
            </a:r>
            <a:r>
              <a:rPr lang="es-ES" spc="-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Noche</a:t>
            </a:r>
            <a:r>
              <a:rPr lang="es-ES" spc="-1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Digna;</a:t>
            </a:r>
            <a:r>
              <a:rPr lang="es-ES" spc="-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que</a:t>
            </a:r>
            <a:r>
              <a:rPr lang="es-ES" spc="-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busca que</a:t>
            </a:r>
            <a:r>
              <a:rPr lang="es-ES" spc="-1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las</a:t>
            </a:r>
            <a:r>
              <a:rPr lang="es-ES" spc="-2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PSC</a:t>
            </a:r>
            <a:r>
              <a:rPr lang="es-ES" spc="-2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sean</a:t>
            </a:r>
            <a:r>
              <a:rPr lang="es-ES" spc="-1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protegidas</a:t>
            </a:r>
            <a:r>
              <a:rPr lang="es-ES" spc="-1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de</a:t>
            </a:r>
            <a:r>
              <a:rPr lang="es-ES" spc="-2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los</a:t>
            </a:r>
            <a:r>
              <a:rPr lang="es-ES" spc="-1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riesgos</a:t>
            </a:r>
            <a:r>
              <a:rPr lang="es-ES" spc="-2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para</a:t>
            </a:r>
            <a:r>
              <a:rPr lang="es-ES" spc="-2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la</a:t>
            </a:r>
            <a:r>
              <a:rPr lang="es-ES" spc="-1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salud</a:t>
            </a:r>
            <a:r>
              <a:rPr lang="es-ES" spc="-2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y</a:t>
            </a:r>
            <a:r>
              <a:rPr lang="es-ES" spc="-1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mortalidad</a:t>
            </a:r>
            <a:r>
              <a:rPr lang="es-ES" spc="-35"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en la época invernal y en condiciones ambientales adversas.</a:t>
            </a:r>
            <a:endParaRPr lang="es-CL" dirty="0">
              <a:effectLst/>
              <a:latin typeface="Calibri" panose="020F0502020204030204" pitchFamily="34" charset="0"/>
              <a:ea typeface="Calibri" panose="020F0502020204030204" pitchFamily="34" charset="0"/>
            </a:endParaRPr>
          </a:p>
          <a:p>
            <a:pPr marL="342900" marR="106045" indent="-342900" algn="just">
              <a:lnSpc>
                <a:spcPct val="115000"/>
              </a:lnSpc>
              <a:buSzPts val="1400"/>
              <a:buFont typeface="Symbol" pitchFamily="2" charset="2"/>
              <a:buChar char=""/>
              <a:tabLst>
                <a:tab pos="547370" algn="l"/>
              </a:tabLst>
            </a:pPr>
            <a:r>
              <a:rPr lang="es-ES" b="1" dirty="0">
                <a:effectLst/>
                <a:latin typeface="Calibri" panose="020F0502020204030204" pitchFamily="34" charset="0"/>
                <a:ea typeface="Symbol" pitchFamily="2" charset="2"/>
                <a:cs typeface="Symbol" pitchFamily="2" charset="2"/>
              </a:rPr>
              <a:t>Centros</a:t>
            </a:r>
            <a:r>
              <a:rPr lang="es-ES" b="1" spc="-60" dirty="0">
                <a:effectLst/>
                <a:latin typeface="Calibri" panose="020F0502020204030204" pitchFamily="34" charset="0"/>
                <a:ea typeface="Symbol" pitchFamily="2" charset="2"/>
                <a:cs typeface="Symbol" pitchFamily="2" charset="2"/>
              </a:rPr>
              <a:t> </a:t>
            </a:r>
            <a:r>
              <a:rPr lang="es-ES" b="1" dirty="0">
                <a:effectLst/>
                <a:latin typeface="Calibri" panose="020F0502020204030204" pitchFamily="34" charset="0"/>
                <a:ea typeface="Symbol" pitchFamily="2" charset="2"/>
                <a:cs typeface="Symbol" pitchFamily="2" charset="2"/>
              </a:rPr>
              <a:t>Temporales</a:t>
            </a:r>
            <a:r>
              <a:rPr lang="es-ES" b="1" spc="-60" dirty="0">
                <a:effectLst/>
                <a:latin typeface="Calibri" panose="020F0502020204030204" pitchFamily="34" charset="0"/>
                <a:ea typeface="Symbol" pitchFamily="2" charset="2"/>
                <a:cs typeface="Symbol" pitchFamily="2" charset="2"/>
              </a:rPr>
              <a:t> </a:t>
            </a:r>
            <a:r>
              <a:rPr lang="es-ES" b="1" dirty="0">
                <a:effectLst/>
                <a:latin typeface="Calibri" panose="020F0502020204030204" pitchFamily="34" charset="0"/>
                <a:ea typeface="Symbol" pitchFamily="2" charset="2"/>
                <a:cs typeface="Symbol" pitchFamily="2" charset="2"/>
              </a:rPr>
              <a:t>para</a:t>
            </a:r>
            <a:r>
              <a:rPr lang="es-ES" b="1" spc="-60" dirty="0">
                <a:effectLst/>
                <a:latin typeface="Calibri" panose="020F0502020204030204" pitchFamily="34" charset="0"/>
                <a:ea typeface="Symbol" pitchFamily="2" charset="2"/>
                <a:cs typeface="Symbol" pitchFamily="2" charset="2"/>
              </a:rPr>
              <a:t> </a:t>
            </a:r>
            <a:r>
              <a:rPr lang="es-ES" b="1" dirty="0">
                <a:effectLst/>
                <a:latin typeface="Calibri" panose="020F0502020204030204" pitchFamily="34" charset="0"/>
                <a:ea typeface="Symbol" pitchFamily="2" charset="2"/>
                <a:cs typeface="Symbol" pitchFamily="2" charset="2"/>
              </a:rPr>
              <a:t>la</a:t>
            </a:r>
            <a:r>
              <a:rPr lang="es-ES" b="1" spc="-75" dirty="0">
                <a:effectLst/>
                <a:latin typeface="Calibri" panose="020F0502020204030204" pitchFamily="34" charset="0"/>
                <a:ea typeface="Symbol" pitchFamily="2" charset="2"/>
                <a:cs typeface="Symbol" pitchFamily="2" charset="2"/>
              </a:rPr>
              <a:t> </a:t>
            </a:r>
            <a:r>
              <a:rPr lang="es-ES" b="1" dirty="0">
                <a:effectLst/>
                <a:latin typeface="Calibri" panose="020F0502020204030204" pitchFamily="34" charset="0"/>
                <a:ea typeface="Symbol" pitchFamily="2" charset="2"/>
                <a:cs typeface="Symbol" pitchFamily="2" charset="2"/>
              </a:rPr>
              <a:t>superación</a:t>
            </a:r>
            <a:r>
              <a:rPr lang="es-ES" dirty="0">
                <a:effectLst/>
                <a:latin typeface="Calibri" panose="020F0502020204030204" pitchFamily="34" charset="0"/>
                <a:ea typeface="Symbol" pitchFamily="2" charset="2"/>
                <a:cs typeface="Symbol" pitchFamily="2" charset="2"/>
              </a:rPr>
              <a:t>,</a:t>
            </a:r>
            <a:r>
              <a:rPr lang="es-ES" spc="-6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del</a:t>
            </a:r>
            <a:r>
              <a:rPr lang="es-ES" spc="-6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programa</a:t>
            </a:r>
            <a:r>
              <a:rPr lang="es-ES" spc="-6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Noche</a:t>
            </a:r>
            <a:r>
              <a:rPr lang="es-ES" spc="-7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Digna;</a:t>
            </a:r>
            <a:r>
              <a:rPr lang="es-ES" spc="-6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que busca</a:t>
            </a:r>
            <a:r>
              <a:rPr lang="es-ES" spc="20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que</a:t>
            </a:r>
            <a:r>
              <a:rPr lang="es-ES" spc="20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PSC</a:t>
            </a:r>
            <a:r>
              <a:rPr lang="es-ES" spc="20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cuenten</a:t>
            </a:r>
            <a:r>
              <a:rPr lang="es-ES" spc="20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con</a:t>
            </a:r>
            <a:r>
              <a:rPr lang="es-ES" spc="20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condiciones</a:t>
            </a:r>
            <a:r>
              <a:rPr lang="es-ES" spc="20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mínimas,</a:t>
            </a:r>
            <a:r>
              <a:rPr lang="es-ES" spc="20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que</a:t>
            </a:r>
            <a:r>
              <a:rPr lang="es-ES" spc="20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aseguren</a:t>
            </a:r>
            <a:r>
              <a:rPr lang="es-ES" spc="200" dirty="0">
                <a:effectLst/>
                <a:latin typeface="Calibri" panose="020F0502020204030204" pitchFamily="34" charset="0"/>
                <a:ea typeface="Symbol" pitchFamily="2" charset="2"/>
                <a:cs typeface="Symbol" pitchFamily="2" charset="2"/>
              </a:rPr>
              <a:t> </a:t>
            </a:r>
            <a:r>
              <a:rPr lang="es-ES" dirty="0">
                <a:effectLst/>
                <a:latin typeface="Calibri" panose="020F0502020204030204" pitchFamily="34" charset="0"/>
                <a:ea typeface="Symbol" pitchFamily="2" charset="2"/>
                <a:cs typeface="Symbol" pitchFamily="2" charset="2"/>
              </a:rPr>
              <a:t>su </a:t>
            </a:r>
            <a:r>
              <a:rPr lang="es-ES" dirty="0">
                <a:effectLst/>
                <a:latin typeface="Calibri" panose="020F0502020204030204" pitchFamily="34" charset="0"/>
                <a:ea typeface="Calibri" panose="020F0502020204030204" pitchFamily="34" charset="0"/>
              </a:rPr>
              <a:t>bienestar</a:t>
            </a:r>
            <a:r>
              <a:rPr lang="es-ES" spc="2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físico</a:t>
            </a:r>
            <a:r>
              <a:rPr lang="es-ES" spc="2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y</a:t>
            </a:r>
            <a:r>
              <a:rPr lang="es-ES" spc="2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social</a:t>
            </a:r>
            <a:r>
              <a:rPr lang="es-ES" spc="2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y/o</a:t>
            </a:r>
            <a:r>
              <a:rPr lang="es-ES" spc="2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logren</a:t>
            </a:r>
            <a:r>
              <a:rPr lang="es-ES" spc="2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un</a:t>
            </a:r>
            <a:r>
              <a:rPr lang="es-ES" spc="2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egreso</a:t>
            </a:r>
            <a:r>
              <a:rPr lang="es-ES" spc="2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exitoso,</a:t>
            </a:r>
            <a:r>
              <a:rPr lang="es-ES" spc="2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mediante</a:t>
            </a:r>
            <a:r>
              <a:rPr lang="es-ES" spc="2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la</a:t>
            </a:r>
            <a:r>
              <a:rPr lang="es-ES" spc="4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interrupción de la situación de calle.</a:t>
            </a:r>
          </a:p>
          <a:p>
            <a:pPr marL="342900" marR="106045" lvl="0" indent="-342900" algn="just">
              <a:lnSpc>
                <a:spcPct val="115000"/>
              </a:lnSpc>
              <a:buSzPts val="1400"/>
              <a:buFont typeface="Symbol" pitchFamily="2" charset="2"/>
              <a:buChar char=""/>
              <a:tabLst>
                <a:tab pos="547370" algn="l"/>
              </a:tabLst>
            </a:pPr>
            <a:endParaRPr lang="es-CL" sz="1800" dirty="0">
              <a:effectLst/>
              <a:latin typeface="Calibri" panose="020F0502020204030204" pitchFamily="34" charset="0"/>
              <a:ea typeface="Symbol" pitchFamily="2" charset="2"/>
              <a:cs typeface="Symbol" pitchFamily="2" charset="2"/>
            </a:endParaRPr>
          </a:p>
          <a:p>
            <a:endParaRPr lang="es-CL" dirty="0"/>
          </a:p>
        </p:txBody>
      </p:sp>
      <p:sp>
        <p:nvSpPr>
          <p:cNvPr id="4" name="Marcador de texto 3">
            <a:extLst>
              <a:ext uri="{FF2B5EF4-FFF2-40B4-BE49-F238E27FC236}">
                <a16:creationId xmlns:a16="http://schemas.microsoft.com/office/drawing/2014/main" id="{262A4979-0CCB-077F-2DC7-5D3D620FC5B4}"/>
              </a:ext>
            </a:extLst>
          </p:cNvPr>
          <p:cNvSpPr>
            <a:spLocks noGrp="1"/>
          </p:cNvSpPr>
          <p:nvPr>
            <p:ph type="body" sz="half" idx="2"/>
          </p:nvPr>
        </p:nvSpPr>
        <p:spPr>
          <a:xfrm>
            <a:off x="273132" y="1484653"/>
            <a:ext cx="5557652" cy="5248656"/>
          </a:xfrm>
        </p:spPr>
        <p:txBody>
          <a:bodyPr>
            <a:normAutofit fontScale="85000" lnSpcReduction="10000"/>
          </a:bodyPr>
          <a:lstStyle/>
          <a:p>
            <a:pPr marL="89535" marR="104775" algn="just">
              <a:lnSpc>
                <a:spcPct val="115000"/>
              </a:lnSpc>
              <a:spcBef>
                <a:spcPts val="115"/>
              </a:spcBef>
              <a:spcAft>
                <a:spcPts val="0"/>
              </a:spcAft>
            </a:pPr>
            <a:r>
              <a:rPr lang="es-ES" sz="1800" dirty="0">
                <a:solidFill>
                  <a:schemeClr val="tx1">
                    <a:lumMod val="85000"/>
                    <a:lumOff val="15000"/>
                  </a:schemeClr>
                </a:solidFill>
                <a:effectLst/>
                <a:latin typeface="Calibri" panose="020F0502020204030204" pitchFamily="34" charset="0"/>
                <a:ea typeface="Calibri" panose="020F0502020204030204" pitchFamily="34" charset="0"/>
              </a:rPr>
              <a:t>ONG CIDETS</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tiene</a:t>
            </a:r>
            <a:r>
              <a:rPr lang="es-ES" sz="1800" spc="-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como</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foco</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de</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atención</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prioritaria,</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a</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sectores</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de</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la</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población más vulnerados, y de ellos, además, uno de los mayoritariamente invisibilizados, son las Personas en situación de calle, adultos y niñeces.</a:t>
            </a:r>
            <a:endParaRPr lang="es-CL" sz="1800" dirty="0">
              <a:solidFill>
                <a:schemeClr val="tx1">
                  <a:lumMod val="85000"/>
                  <a:lumOff val="15000"/>
                </a:schemeClr>
              </a:solidFill>
              <a:effectLst/>
              <a:latin typeface="Calibri" panose="020F0502020204030204" pitchFamily="34" charset="0"/>
              <a:ea typeface="Calibri" panose="020F0502020204030204" pitchFamily="34" charset="0"/>
            </a:endParaRPr>
          </a:p>
          <a:p>
            <a:pPr marL="89535" marR="100330" algn="just">
              <a:lnSpc>
                <a:spcPct val="115000"/>
              </a:lnSpc>
              <a:spcBef>
                <a:spcPts val="1000"/>
              </a:spcBef>
              <a:spcAft>
                <a:spcPts val="0"/>
              </a:spcAft>
            </a:pPr>
            <a:r>
              <a:rPr lang="es-ES" sz="1800" dirty="0">
                <a:solidFill>
                  <a:schemeClr val="tx1">
                    <a:lumMod val="85000"/>
                    <a:lumOff val="15000"/>
                  </a:schemeClr>
                </a:solidFill>
                <a:effectLst/>
                <a:latin typeface="Calibri" panose="020F0502020204030204" pitchFamily="34" charset="0"/>
                <a:ea typeface="Calibri" panose="020F0502020204030204" pitchFamily="34" charset="0"/>
              </a:rPr>
              <a:t>Durante el período 2024 – 2025, hemos trabajado exclusivamente hacia esta población. </a:t>
            </a:r>
          </a:p>
          <a:p>
            <a:pPr marL="89535" marR="100330" algn="just">
              <a:lnSpc>
                <a:spcPct val="115000"/>
              </a:lnSpc>
              <a:spcBef>
                <a:spcPts val="1000"/>
              </a:spcBef>
              <a:spcAft>
                <a:spcPts val="0"/>
              </a:spcAft>
            </a:pPr>
            <a:r>
              <a:rPr lang="es-ES" sz="1800" dirty="0">
                <a:solidFill>
                  <a:schemeClr val="tx1">
                    <a:lumMod val="85000"/>
                    <a:lumOff val="15000"/>
                  </a:schemeClr>
                </a:solidFill>
                <a:effectLst/>
                <a:latin typeface="Calibri" panose="020F0502020204030204" pitchFamily="34" charset="0"/>
                <a:ea typeface="Calibri" panose="020F0502020204030204" pitchFamily="34" charset="0"/>
              </a:rPr>
              <a:t>Nuestra contraparte principal ha sido el Ministerio de Desarrollo</a:t>
            </a:r>
            <a:r>
              <a:rPr lang="es-ES" sz="1800" spc="-5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Social</a:t>
            </a:r>
            <a:r>
              <a:rPr lang="es-ES" sz="1800" spc="-5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y</a:t>
            </a:r>
            <a:r>
              <a:rPr lang="es-ES" sz="1800"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Familias en la ejecución de programas, que responden a la Política Nacional de Calle; que tiene por objetivo: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contribuir a la inclusión social de las personas en situación</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de calle,</a:t>
            </a:r>
            <a:r>
              <a:rPr lang="es-ES" sz="1800" i="1" spc="-1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revirtiendo</a:t>
            </a:r>
            <a:r>
              <a:rPr lang="es-ES" sz="1800" i="1" spc="-1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los</a:t>
            </a:r>
            <a:r>
              <a:rPr lang="es-ES" sz="1800" i="1" spc="-1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prejuicios</a:t>
            </a:r>
            <a:r>
              <a:rPr lang="es-ES" sz="1800" i="1" spc="-1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y</a:t>
            </a:r>
            <a:r>
              <a:rPr lang="es-ES" sz="1800" i="1" spc="-1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conductas discriminatorias hacia este grupo de la población, y reconociendo sus derechos y aptitudes para superar</a:t>
            </a:r>
            <a:r>
              <a:rPr lang="es-ES" sz="1800" i="1"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la</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situación</a:t>
            </a:r>
            <a:r>
              <a:rPr lang="es-ES" sz="1800" i="1" spc="-3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de</a:t>
            </a:r>
            <a:r>
              <a:rPr lang="es-ES" sz="1800" i="1"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calle,</a:t>
            </a:r>
            <a:r>
              <a:rPr lang="es-ES" sz="1800" i="1"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mediante</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el</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despliegue</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de</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estrategias,</a:t>
            </a:r>
            <a:r>
              <a:rPr lang="es-ES" sz="1800" i="1"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acciones</a:t>
            </a:r>
            <a:r>
              <a:rPr lang="es-ES" sz="1800" i="1"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y compromisos intersectoriales en favor de las personas que viven o podrían llegar a vivir en situación de calle.</a:t>
            </a:r>
          </a:p>
          <a:p>
            <a:pPr marL="89535" marR="100330" algn="just">
              <a:lnSpc>
                <a:spcPct val="115000"/>
              </a:lnSpc>
              <a:spcBef>
                <a:spcPts val="1000"/>
              </a:spcBef>
              <a:spcAft>
                <a:spcPts val="0"/>
              </a:spcAft>
            </a:pPr>
            <a:r>
              <a:rPr lang="es-ES" sz="1800" dirty="0">
                <a:solidFill>
                  <a:schemeClr val="tx1">
                    <a:lumMod val="85000"/>
                    <a:lumOff val="15000"/>
                  </a:schemeClr>
                </a:solidFill>
                <a:latin typeface="Calibri" panose="020F0502020204030204" pitchFamily="34" charset="0"/>
                <a:ea typeface="Calibri" panose="020F0502020204030204" pitchFamily="34" charset="0"/>
              </a:rPr>
              <a:t>Y además, con la misma población con adultos, ejecutamos un programa con recursos de Senda, denominado Programa de Atención Ambulatorio, en la línea de Tratamiento en Adicciones.</a:t>
            </a:r>
            <a:endParaRPr lang="es-CL" dirty="0"/>
          </a:p>
        </p:txBody>
      </p:sp>
      <p:pic>
        <p:nvPicPr>
          <p:cNvPr id="5" name="Imagen 4">
            <a:extLst>
              <a:ext uri="{FF2B5EF4-FFF2-40B4-BE49-F238E27FC236}">
                <a16:creationId xmlns:a16="http://schemas.microsoft.com/office/drawing/2014/main" id="{C37F50B9-73F8-2839-955A-8561DDC85847}"/>
              </a:ext>
            </a:extLst>
          </p:cNvPr>
          <p:cNvPicPr>
            <a:picLocks noChangeAspect="1"/>
          </p:cNvPicPr>
          <p:nvPr/>
        </p:nvPicPr>
        <p:blipFill>
          <a:blip r:embed="rId2"/>
          <a:stretch>
            <a:fillRect/>
          </a:stretch>
        </p:blipFill>
        <p:spPr>
          <a:xfrm>
            <a:off x="10551413" y="0"/>
            <a:ext cx="1544334" cy="663535"/>
          </a:xfrm>
          <a:prstGeom prst="rect">
            <a:avLst/>
          </a:prstGeom>
        </p:spPr>
      </p:pic>
    </p:spTree>
    <p:extLst>
      <p:ext uri="{BB962C8B-B14F-4D97-AF65-F5344CB8AC3E}">
        <p14:creationId xmlns:p14="http://schemas.microsoft.com/office/powerpoint/2010/main" val="2259990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6A8DBD-E500-109C-8CD9-EF4EE6EC7475}"/>
              </a:ext>
            </a:extLst>
          </p:cNvPr>
          <p:cNvSpPr>
            <a:spLocks noGrp="1"/>
          </p:cNvSpPr>
          <p:nvPr>
            <p:ph type="title"/>
          </p:nvPr>
        </p:nvSpPr>
        <p:spPr>
          <a:xfrm>
            <a:off x="273132" y="233923"/>
            <a:ext cx="5557652" cy="1141497"/>
          </a:xfrm>
        </p:spPr>
        <p:txBody>
          <a:bodyPr>
            <a:normAutofit/>
          </a:bodyPr>
          <a:lstStyle/>
          <a:p>
            <a:r>
              <a:rPr lang="es-CL" sz="2800" dirty="0"/>
              <a:t>ÁREAS DE ACCIÓN</a:t>
            </a:r>
          </a:p>
        </p:txBody>
      </p:sp>
      <p:sp>
        <p:nvSpPr>
          <p:cNvPr id="3" name="Marcador de contenido 2">
            <a:extLst>
              <a:ext uri="{FF2B5EF4-FFF2-40B4-BE49-F238E27FC236}">
                <a16:creationId xmlns:a16="http://schemas.microsoft.com/office/drawing/2014/main" id="{0BB4C98C-A2FD-E470-9759-15A7C682B78D}"/>
              </a:ext>
            </a:extLst>
          </p:cNvPr>
          <p:cNvSpPr>
            <a:spLocks noGrp="1"/>
          </p:cNvSpPr>
          <p:nvPr>
            <p:ph idx="1"/>
          </p:nvPr>
        </p:nvSpPr>
        <p:spPr>
          <a:xfrm>
            <a:off x="6736080" y="1118937"/>
            <a:ext cx="4815840" cy="5614371"/>
          </a:xfrm>
        </p:spPr>
        <p:txBody>
          <a:bodyPr>
            <a:normAutofit/>
          </a:bodyPr>
          <a:lstStyle/>
          <a:p>
            <a:pPr marR="105410" algn="just">
              <a:lnSpc>
                <a:spcPct val="115000"/>
              </a:lnSpc>
            </a:pPr>
            <a:r>
              <a:rPr lang="es-ES" sz="1800" b="1" dirty="0">
                <a:latin typeface="Calibri" panose="020F0502020204030204" pitchFamily="34" charset="0"/>
                <a:ea typeface="Calibri" panose="020F0502020204030204" pitchFamily="34" charset="0"/>
              </a:rPr>
              <a:t>Programa Red Calle Niños, Niñas y Adolescentes en Situación de Calle, </a:t>
            </a:r>
            <a:r>
              <a:rPr lang="es-ES" sz="1800" dirty="0">
                <a:latin typeface="Calibri" panose="020F0502020204030204" pitchFamily="34" charset="0"/>
                <a:ea typeface="Calibri" panose="020F0502020204030204" pitchFamily="34" charset="0"/>
              </a:rPr>
              <a:t>que buscan interrumpir dinámicas de calle de NNA.</a:t>
            </a:r>
            <a:endParaRPr lang="es-CL" sz="1800" b="1" dirty="0">
              <a:effectLst/>
              <a:latin typeface="Calibri" panose="020F0502020204030204" pitchFamily="34" charset="0"/>
              <a:ea typeface="Calibri" panose="020F0502020204030204" pitchFamily="34" charset="0"/>
            </a:endParaRPr>
          </a:p>
          <a:p>
            <a:pPr marL="0" marR="105410" indent="0" algn="just">
              <a:lnSpc>
                <a:spcPct val="115000"/>
              </a:lnSpc>
              <a:spcBef>
                <a:spcPts val="1000"/>
              </a:spcBef>
              <a:spcAft>
                <a:spcPts val="0"/>
              </a:spcAft>
              <a:buNone/>
            </a:pPr>
            <a:endParaRPr lang="es-CL" sz="1800" dirty="0">
              <a:effectLst/>
              <a:latin typeface="Calibri" panose="020F0502020204030204" pitchFamily="34" charset="0"/>
              <a:ea typeface="Calibri" panose="020F0502020204030204" pitchFamily="34" charset="0"/>
            </a:endParaRPr>
          </a:p>
          <a:p>
            <a:pPr marL="0" marR="105410" indent="0" algn="just">
              <a:lnSpc>
                <a:spcPct val="115000"/>
              </a:lnSpc>
              <a:spcBef>
                <a:spcPts val="1000"/>
              </a:spcBef>
              <a:spcAft>
                <a:spcPts val="0"/>
              </a:spcAft>
              <a:buNone/>
            </a:pPr>
            <a:r>
              <a:rPr lang="es-CL" sz="1800" dirty="0">
                <a:effectLst/>
                <a:latin typeface="Calibri" panose="020F0502020204030204" pitchFamily="34" charset="0"/>
                <a:ea typeface="Calibri" panose="020F0502020204030204" pitchFamily="34" charset="0"/>
              </a:rPr>
              <a:t>Y, en su segunda parte, da cuenta del programa ejecutado en Convenio con Senda, en la Región de Aysén, en la comuna de Coyhaique</a:t>
            </a:r>
            <a:endParaRPr lang="es-CL" sz="1800" b="1" dirty="0">
              <a:effectLst/>
              <a:latin typeface="Calibri" panose="020F0502020204030204" pitchFamily="34" charset="0"/>
              <a:ea typeface="Calibri" panose="020F0502020204030204" pitchFamily="34" charset="0"/>
            </a:endParaRPr>
          </a:p>
          <a:p>
            <a:pPr marL="0" marR="106045" lvl="0" indent="0" algn="just">
              <a:lnSpc>
                <a:spcPct val="115000"/>
              </a:lnSpc>
              <a:buSzPts val="1400"/>
              <a:buNone/>
              <a:tabLst>
                <a:tab pos="547370" algn="l"/>
              </a:tabLst>
            </a:pPr>
            <a:endParaRPr lang="es-CL" sz="1800" dirty="0">
              <a:effectLst/>
              <a:latin typeface="Calibri" panose="020F0502020204030204" pitchFamily="34" charset="0"/>
              <a:ea typeface="Symbol" pitchFamily="2" charset="2"/>
              <a:cs typeface="Symbol" pitchFamily="2" charset="2"/>
            </a:endParaRPr>
          </a:p>
          <a:p>
            <a:pPr marL="0" indent="0">
              <a:buNone/>
            </a:pPr>
            <a:endParaRPr lang="es-CL" sz="1800" dirty="0"/>
          </a:p>
        </p:txBody>
      </p:sp>
      <p:sp>
        <p:nvSpPr>
          <p:cNvPr id="4" name="Marcador de texto 3">
            <a:extLst>
              <a:ext uri="{FF2B5EF4-FFF2-40B4-BE49-F238E27FC236}">
                <a16:creationId xmlns:a16="http://schemas.microsoft.com/office/drawing/2014/main" id="{262A4979-0CCB-077F-2DC7-5D3D620FC5B4}"/>
              </a:ext>
            </a:extLst>
          </p:cNvPr>
          <p:cNvSpPr>
            <a:spLocks noGrp="1"/>
          </p:cNvSpPr>
          <p:nvPr>
            <p:ph type="body" sz="half" idx="2"/>
          </p:nvPr>
        </p:nvSpPr>
        <p:spPr>
          <a:xfrm>
            <a:off x="273132" y="1484653"/>
            <a:ext cx="5557652" cy="5248656"/>
          </a:xfrm>
        </p:spPr>
        <p:txBody>
          <a:bodyPr>
            <a:normAutofit fontScale="85000" lnSpcReduction="10000"/>
          </a:bodyPr>
          <a:lstStyle/>
          <a:p>
            <a:pPr marL="89535" marR="104775" algn="just">
              <a:lnSpc>
                <a:spcPct val="115000"/>
              </a:lnSpc>
              <a:spcBef>
                <a:spcPts val="115"/>
              </a:spcBef>
              <a:spcAft>
                <a:spcPts val="0"/>
              </a:spcAft>
            </a:pPr>
            <a:r>
              <a:rPr lang="es-ES" sz="1800" dirty="0">
                <a:solidFill>
                  <a:schemeClr val="tx1">
                    <a:lumMod val="85000"/>
                    <a:lumOff val="15000"/>
                  </a:schemeClr>
                </a:solidFill>
                <a:effectLst/>
                <a:latin typeface="Calibri" panose="020F0502020204030204" pitchFamily="34" charset="0"/>
                <a:ea typeface="Calibri" panose="020F0502020204030204" pitchFamily="34" charset="0"/>
              </a:rPr>
              <a:t>ONG CIDETS</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tiene</a:t>
            </a:r>
            <a:r>
              <a:rPr lang="es-ES" sz="1800" spc="-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como</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foco</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de</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atención</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prioritaria,</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a</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sectores</a:t>
            </a:r>
            <a:r>
              <a:rPr lang="es-ES" sz="1800" spc="-1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de</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la</a:t>
            </a:r>
            <a:r>
              <a:rPr lang="es-ES" sz="1800" spc="-2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población más vulnerados, y de ellos, además, uno de los mayoritariamente invisibilizados, son las Personas en situación de calle, adultos y niñeces.</a:t>
            </a:r>
            <a:endParaRPr lang="es-CL" sz="1800" dirty="0">
              <a:solidFill>
                <a:schemeClr val="tx1">
                  <a:lumMod val="85000"/>
                  <a:lumOff val="15000"/>
                </a:schemeClr>
              </a:solidFill>
              <a:effectLst/>
              <a:latin typeface="Calibri" panose="020F0502020204030204" pitchFamily="34" charset="0"/>
              <a:ea typeface="Calibri" panose="020F0502020204030204" pitchFamily="34" charset="0"/>
            </a:endParaRPr>
          </a:p>
          <a:p>
            <a:pPr marL="89535" marR="100330" algn="just">
              <a:lnSpc>
                <a:spcPct val="115000"/>
              </a:lnSpc>
              <a:spcBef>
                <a:spcPts val="1000"/>
              </a:spcBef>
              <a:spcAft>
                <a:spcPts val="0"/>
              </a:spcAft>
            </a:pPr>
            <a:r>
              <a:rPr lang="es-ES" sz="1800" dirty="0">
                <a:solidFill>
                  <a:schemeClr val="tx1">
                    <a:lumMod val="85000"/>
                    <a:lumOff val="15000"/>
                  </a:schemeClr>
                </a:solidFill>
                <a:effectLst/>
                <a:latin typeface="Calibri" panose="020F0502020204030204" pitchFamily="34" charset="0"/>
                <a:ea typeface="Calibri" panose="020F0502020204030204" pitchFamily="34" charset="0"/>
              </a:rPr>
              <a:t>Durante el período 2024 – 2025, hemos trabajado exclusivamente hacia esta población. </a:t>
            </a:r>
          </a:p>
          <a:p>
            <a:pPr marL="89535" marR="100330" algn="just">
              <a:lnSpc>
                <a:spcPct val="115000"/>
              </a:lnSpc>
              <a:spcBef>
                <a:spcPts val="1000"/>
              </a:spcBef>
              <a:spcAft>
                <a:spcPts val="0"/>
              </a:spcAft>
            </a:pPr>
            <a:r>
              <a:rPr lang="es-ES" sz="1800" dirty="0">
                <a:solidFill>
                  <a:schemeClr val="tx1">
                    <a:lumMod val="85000"/>
                    <a:lumOff val="15000"/>
                  </a:schemeClr>
                </a:solidFill>
                <a:effectLst/>
                <a:latin typeface="Calibri" panose="020F0502020204030204" pitchFamily="34" charset="0"/>
                <a:ea typeface="Calibri" panose="020F0502020204030204" pitchFamily="34" charset="0"/>
              </a:rPr>
              <a:t>Nuestra contraparte central ha sido el Ministerio de Desarrollo</a:t>
            </a:r>
            <a:r>
              <a:rPr lang="es-ES" sz="1800" spc="-5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Social</a:t>
            </a:r>
            <a:r>
              <a:rPr lang="es-ES" sz="1800" spc="-5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y</a:t>
            </a:r>
            <a:r>
              <a:rPr lang="es-ES" sz="1800"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dirty="0">
                <a:solidFill>
                  <a:schemeClr val="tx1">
                    <a:lumMod val="85000"/>
                    <a:lumOff val="15000"/>
                  </a:schemeClr>
                </a:solidFill>
                <a:effectLst/>
                <a:latin typeface="Calibri" panose="020F0502020204030204" pitchFamily="34" charset="0"/>
                <a:ea typeface="Calibri" panose="020F0502020204030204" pitchFamily="34" charset="0"/>
              </a:rPr>
              <a:t>Familias en la ejecución de programas, que responden a la Política Nacional de Calle; que tiene por objetivo: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contribuir a la inclusión social de las personas en situación</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de calle,</a:t>
            </a:r>
            <a:r>
              <a:rPr lang="es-ES" sz="1800" i="1" spc="-1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revirtiendo</a:t>
            </a:r>
            <a:r>
              <a:rPr lang="es-ES" sz="1800" i="1" spc="-1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los</a:t>
            </a:r>
            <a:r>
              <a:rPr lang="es-ES" sz="1800" i="1" spc="-1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prejuicios</a:t>
            </a:r>
            <a:r>
              <a:rPr lang="es-ES" sz="1800" i="1" spc="-1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y</a:t>
            </a:r>
            <a:r>
              <a:rPr lang="es-ES" sz="1800" i="1" spc="-1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conductas discriminatorias hacia este grupo de la población, y reconociendo sus derechos y aptitudes para superar</a:t>
            </a:r>
            <a:r>
              <a:rPr lang="es-ES" sz="1800" i="1"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la</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situación</a:t>
            </a:r>
            <a:r>
              <a:rPr lang="es-ES" sz="1800" i="1" spc="-3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de</a:t>
            </a:r>
            <a:r>
              <a:rPr lang="es-ES" sz="1800" i="1"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calle,</a:t>
            </a:r>
            <a:r>
              <a:rPr lang="es-ES" sz="1800" i="1"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mediante</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el</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despliegue</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de</a:t>
            </a:r>
            <a:r>
              <a:rPr lang="es-ES" sz="1800" i="1" spc="-25"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estrategias,</a:t>
            </a:r>
            <a:r>
              <a:rPr lang="es-ES" sz="1800" i="1"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acciones</a:t>
            </a:r>
            <a:r>
              <a:rPr lang="es-ES" sz="1800" i="1" spc="-40" dirty="0">
                <a:solidFill>
                  <a:schemeClr val="tx1">
                    <a:lumMod val="85000"/>
                    <a:lumOff val="15000"/>
                  </a:schemeClr>
                </a:solidFill>
                <a:effectLst/>
                <a:latin typeface="Calibri" panose="020F0502020204030204" pitchFamily="34" charset="0"/>
                <a:ea typeface="Calibri" panose="020F0502020204030204" pitchFamily="34" charset="0"/>
              </a:rPr>
              <a:t> </a:t>
            </a:r>
            <a:r>
              <a:rPr lang="es-ES" sz="1800" i="1" dirty="0">
                <a:solidFill>
                  <a:schemeClr val="tx1">
                    <a:lumMod val="85000"/>
                    <a:lumOff val="15000"/>
                  </a:schemeClr>
                </a:solidFill>
                <a:effectLst/>
                <a:latin typeface="Calibri" panose="020F0502020204030204" pitchFamily="34" charset="0"/>
                <a:ea typeface="Calibri" panose="020F0502020204030204" pitchFamily="34" charset="0"/>
              </a:rPr>
              <a:t>y compromisos intersectoriales en favor de las personas que viven o podrían llegar a vivir en situación de calle.</a:t>
            </a:r>
          </a:p>
          <a:p>
            <a:pPr marL="89535" marR="100330" algn="just">
              <a:lnSpc>
                <a:spcPct val="115000"/>
              </a:lnSpc>
              <a:spcBef>
                <a:spcPts val="1000"/>
              </a:spcBef>
              <a:spcAft>
                <a:spcPts val="0"/>
              </a:spcAft>
            </a:pPr>
            <a:r>
              <a:rPr lang="es-ES" sz="1800" dirty="0">
                <a:solidFill>
                  <a:schemeClr val="tx1">
                    <a:lumMod val="85000"/>
                    <a:lumOff val="15000"/>
                  </a:schemeClr>
                </a:solidFill>
                <a:latin typeface="Calibri" panose="020F0502020204030204" pitchFamily="34" charset="0"/>
                <a:ea typeface="Calibri" panose="020F0502020204030204" pitchFamily="34" charset="0"/>
              </a:rPr>
              <a:t>Y además, con la misma población pero solo con adultos, ejecutamos un programa con Senda, denominado Programa de Atención Ambulatorio, en la línea de Tratamiento en Adicciones.</a:t>
            </a:r>
            <a:endParaRPr lang="es-CL" sz="1800" dirty="0">
              <a:solidFill>
                <a:schemeClr val="tx1">
                  <a:lumMod val="85000"/>
                  <a:lumOff val="15000"/>
                </a:schemeClr>
              </a:solidFill>
              <a:effectLst/>
              <a:latin typeface="Calibri" panose="020F0502020204030204" pitchFamily="34" charset="0"/>
              <a:ea typeface="Calibri" panose="020F0502020204030204" pitchFamily="34" charset="0"/>
            </a:endParaRPr>
          </a:p>
          <a:p>
            <a:endParaRPr lang="es-CL" dirty="0"/>
          </a:p>
        </p:txBody>
      </p:sp>
      <p:pic>
        <p:nvPicPr>
          <p:cNvPr id="5" name="Imagen 4">
            <a:extLst>
              <a:ext uri="{FF2B5EF4-FFF2-40B4-BE49-F238E27FC236}">
                <a16:creationId xmlns:a16="http://schemas.microsoft.com/office/drawing/2014/main" id="{C37F50B9-73F8-2839-955A-8561DDC85847}"/>
              </a:ext>
            </a:extLst>
          </p:cNvPr>
          <p:cNvPicPr>
            <a:picLocks noChangeAspect="1"/>
          </p:cNvPicPr>
          <p:nvPr/>
        </p:nvPicPr>
        <p:blipFill>
          <a:blip r:embed="rId2"/>
          <a:stretch>
            <a:fillRect/>
          </a:stretch>
        </p:blipFill>
        <p:spPr>
          <a:xfrm>
            <a:off x="10551413" y="0"/>
            <a:ext cx="1544334" cy="663535"/>
          </a:xfrm>
          <a:prstGeom prst="rect">
            <a:avLst/>
          </a:prstGeom>
        </p:spPr>
      </p:pic>
    </p:spTree>
    <p:extLst>
      <p:ext uri="{BB962C8B-B14F-4D97-AF65-F5344CB8AC3E}">
        <p14:creationId xmlns:p14="http://schemas.microsoft.com/office/powerpoint/2010/main" val="3802418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5A25B8-EDD5-495A-B5F1-7273A78FE94B}"/>
              </a:ext>
            </a:extLst>
          </p:cNvPr>
          <p:cNvSpPr>
            <a:spLocks noGrp="1"/>
          </p:cNvSpPr>
          <p:nvPr>
            <p:ph type="title"/>
          </p:nvPr>
        </p:nvSpPr>
        <p:spPr>
          <a:xfrm>
            <a:off x="843693" y="1698705"/>
            <a:ext cx="4494998" cy="1134640"/>
          </a:xfrm>
        </p:spPr>
        <p:txBody>
          <a:bodyPr/>
          <a:lstStyle/>
          <a:p>
            <a:r>
              <a:rPr lang="es-ES" dirty="0"/>
              <a:t>PRIMERA PARTE</a:t>
            </a:r>
            <a:endParaRPr lang="es-CL" dirty="0"/>
          </a:p>
        </p:txBody>
      </p:sp>
      <p:sp>
        <p:nvSpPr>
          <p:cNvPr id="3" name="Marcador de posición de imagen 2">
            <a:extLst>
              <a:ext uri="{FF2B5EF4-FFF2-40B4-BE49-F238E27FC236}">
                <a16:creationId xmlns:a16="http://schemas.microsoft.com/office/drawing/2014/main" id="{CAF67410-B66E-4B18-9CA3-E4075454F933}"/>
              </a:ext>
            </a:extLst>
          </p:cNvPr>
          <p:cNvSpPr>
            <a:spLocks noGrp="1"/>
          </p:cNvSpPr>
          <p:nvPr>
            <p:ph type="pic" idx="1"/>
          </p:nvPr>
        </p:nvSpPr>
        <p:spPr/>
      </p:sp>
      <p:sp>
        <p:nvSpPr>
          <p:cNvPr id="4" name="Marcador de texto 3">
            <a:extLst>
              <a:ext uri="{FF2B5EF4-FFF2-40B4-BE49-F238E27FC236}">
                <a16:creationId xmlns:a16="http://schemas.microsoft.com/office/drawing/2014/main" id="{A01682D3-7CE2-4F80-B7EF-3BA2FE9C69EA}"/>
              </a:ext>
            </a:extLst>
          </p:cNvPr>
          <p:cNvSpPr>
            <a:spLocks noGrp="1"/>
          </p:cNvSpPr>
          <p:nvPr>
            <p:ph type="body" sz="half" idx="2"/>
          </p:nvPr>
        </p:nvSpPr>
        <p:spPr/>
        <p:txBody>
          <a:bodyPr>
            <a:normAutofit/>
          </a:bodyPr>
          <a:lstStyle/>
          <a:p>
            <a:r>
              <a:rPr lang="es-ES" sz="1800" dirty="0"/>
              <a:t>PROGRAMAS EJECUTADOS CON EL MINISTERIO DE DESARROLLO SOCIAL PARA PSC, ADULTOS Y NNA</a:t>
            </a:r>
            <a:endParaRPr lang="es-CL" sz="1800" dirty="0"/>
          </a:p>
        </p:txBody>
      </p:sp>
      <p:sp>
        <p:nvSpPr>
          <p:cNvPr id="5" name="Título 1">
            <a:extLst>
              <a:ext uri="{FF2B5EF4-FFF2-40B4-BE49-F238E27FC236}">
                <a16:creationId xmlns:a16="http://schemas.microsoft.com/office/drawing/2014/main" id="{AFE0A63E-0F00-4B82-8A55-0843B46E5488}"/>
              </a:ext>
            </a:extLst>
          </p:cNvPr>
          <p:cNvSpPr>
            <a:spLocks noGrp="1"/>
          </p:cNvSpPr>
          <p:nvPr>
            <p:ph type="title"/>
          </p:nvPr>
        </p:nvSpPr>
        <p:spPr>
          <a:xfrm>
            <a:off x="6779387" y="564065"/>
            <a:ext cx="4494998" cy="1134640"/>
          </a:xfrm>
        </p:spPr>
        <p:txBody>
          <a:bodyPr/>
          <a:lstStyle/>
          <a:p>
            <a:r>
              <a:rPr lang="es-ES" sz="2000" b="1" i="1" u="sng" dirty="0">
                <a:effectLst/>
                <a:uFill>
                  <a:solidFill>
                    <a:srgbClr val="000000"/>
                  </a:solidFill>
                </a:uFill>
                <a:latin typeface="Calibri" panose="020F0502020204030204" pitchFamily="34" charset="0"/>
                <a:ea typeface="Calibri" panose="020F0502020204030204" pitchFamily="34" charset="0"/>
              </a:rPr>
              <a:t>I.PLAN</a:t>
            </a:r>
            <a:r>
              <a:rPr lang="es-ES" sz="2000" b="1" i="1" u="sng" spc="-15" dirty="0">
                <a:effectLst/>
                <a:uFill>
                  <a:solidFill>
                    <a:srgbClr val="000000"/>
                  </a:solidFill>
                </a:uFill>
                <a:latin typeface="Calibri" panose="020F0502020204030204" pitchFamily="34" charset="0"/>
                <a:ea typeface="Calibri" panose="020F0502020204030204" pitchFamily="34" charset="0"/>
              </a:rPr>
              <a:t> </a:t>
            </a:r>
            <a:r>
              <a:rPr lang="es-ES" sz="2000" b="1" i="1" u="sng" dirty="0">
                <a:effectLst/>
                <a:uFill>
                  <a:solidFill>
                    <a:srgbClr val="000000"/>
                  </a:solidFill>
                </a:uFill>
                <a:latin typeface="Calibri" panose="020F0502020204030204" pitchFamily="34" charset="0"/>
                <a:ea typeface="Calibri" panose="020F0502020204030204" pitchFamily="34" charset="0"/>
              </a:rPr>
              <a:t>PROTEGE</a:t>
            </a:r>
            <a:r>
              <a:rPr lang="es-ES" sz="2000" b="1" i="1" u="sng" spc="-25" dirty="0">
                <a:effectLst/>
                <a:uFill>
                  <a:solidFill>
                    <a:srgbClr val="000000"/>
                  </a:solidFill>
                </a:uFill>
                <a:latin typeface="Calibri" panose="020F0502020204030204" pitchFamily="34" charset="0"/>
                <a:ea typeface="Calibri" panose="020F0502020204030204" pitchFamily="34" charset="0"/>
              </a:rPr>
              <a:t> </a:t>
            </a:r>
            <a:r>
              <a:rPr lang="es-ES" sz="2000" b="1" i="1" u="sng" spc="-20" dirty="0">
                <a:effectLst/>
                <a:uFill>
                  <a:solidFill>
                    <a:srgbClr val="000000"/>
                  </a:solidFill>
                </a:uFill>
                <a:latin typeface="Calibri" panose="020F0502020204030204" pitchFamily="34" charset="0"/>
                <a:ea typeface="Calibri" panose="020F0502020204030204" pitchFamily="34" charset="0"/>
              </a:rPr>
              <a:t>CALLE</a:t>
            </a:r>
            <a:br>
              <a:rPr lang="es-CL" sz="2000" b="1" i="1" u="sng" dirty="0">
                <a:effectLst/>
                <a:uFill>
                  <a:solidFill>
                    <a:srgbClr val="000000"/>
                  </a:solidFill>
                </a:uFill>
                <a:latin typeface="Calibri" panose="020F0502020204030204" pitchFamily="34" charset="0"/>
                <a:ea typeface="Calibri" panose="020F0502020204030204" pitchFamily="34" charset="0"/>
              </a:rPr>
            </a:br>
            <a:endParaRPr lang="es-CL" sz="2000" dirty="0"/>
          </a:p>
        </p:txBody>
      </p:sp>
      <p:sp>
        <p:nvSpPr>
          <p:cNvPr id="7" name="CuadroTexto 6">
            <a:extLst>
              <a:ext uri="{FF2B5EF4-FFF2-40B4-BE49-F238E27FC236}">
                <a16:creationId xmlns:a16="http://schemas.microsoft.com/office/drawing/2014/main" id="{53E50B5E-6855-41D3-8382-7A9E3D71669C}"/>
              </a:ext>
            </a:extLst>
          </p:cNvPr>
          <p:cNvSpPr txBox="1"/>
          <p:nvPr/>
        </p:nvSpPr>
        <p:spPr>
          <a:xfrm>
            <a:off x="6213963" y="2365802"/>
            <a:ext cx="6132634" cy="3515578"/>
          </a:xfrm>
          <a:prstGeom prst="rect">
            <a:avLst/>
          </a:prstGeom>
          <a:noFill/>
        </p:spPr>
        <p:txBody>
          <a:bodyPr wrap="square">
            <a:spAutoFit/>
          </a:bodyPr>
          <a:lstStyle/>
          <a:p>
            <a:pPr marL="89535">
              <a:lnSpc>
                <a:spcPct val="115000"/>
              </a:lnSpc>
              <a:spcBef>
                <a:spcPts val="115"/>
              </a:spcBef>
              <a:spcAft>
                <a:spcPts val="0"/>
              </a:spcAft>
            </a:pPr>
            <a:r>
              <a:rPr lang="es-ES" sz="1800" dirty="0">
                <a:effectLst/>
                <a:latin typeface="Calibri" panose="020F0502020204030204" pitchFamily="34" charset="0"/>
                <a:ea typeface="Calibri" panose="020F0502020204030204" pitchFamily="34" charset="0"/>
              </a:rPr>
              <a:t>Programa</a:t>
            </a:r>
            <a:r>
              <a:rPr lang="es-ES" sz="1800" spc="-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dirigido</a:t>
            </a:r>
            <a:r>
              <a:rPr lang="es-ES" sz="1800" spc="-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personas</a:t>
            </a:r>
            <a:r>
              <a:rPr lang="es-ES" sz="1800" spc="-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PSC</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mayores</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18</a:t>
            </a:r>
            <a:r>
              <a:rPr lang="es-ES" sz="1800" spc="-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años,</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o</a:t>
            </a:r>
            <a:r>
              <a:rPr lang="es-ES" sz="1800" spc="-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sin</a:t>
            </a:r>
            <a:r>
              <a:rPr lang="es-ES" sz="1800" spc="-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hijos,</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que garantiza que cuenten con techo, cama, abrigo, alimentación, higiene y atenciones básicas de salud, disminuyendo el riesgo de fallecimiento a consecuencia de la vida en calle.</a:t>
            </a:r>
            <a:endParaRPr lang="es-CL" sz="1800" dirty="0">
              <a:effectLst/>
              <a:latin typeface="Calibri" panose="020F0502020204030204" pitchFamily="34" charset="0"/>
              <a:ea typeface="Calibri" panose="020F0502020204030204" pitchFamily="34" charset="0"/>
            </a:endParaRPr>
          </a:p>
          <a:p>
            <a:pPr marL="89535">
              <a:lnSpc>
                <a:spcPct val="115000"/>
              </a:lnSpc>
              <a:spcBef>
                <a:spcPts val="995"/>
              </a:spcBef>
              <a:spcAft>
                <a:spcPts val="0"/>
              </a:spcAft>
            </a:pPr>
            <a:r>
              <a:rPr lang="es-ES" sz="1800" dirty="0">
                <a:effectLst/>
                <a:latin typeface="Calibri" panose="020F0502020204030204" pitchFamily="34" charset="0"/>
                <a:ea typeface="Calibri" panose="020F0502020204030204" pitchFamily="34" charset="0"/>
              </a:rPr>
              <a:t>El</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plan</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“Protege</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Calle”</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se</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trabaja</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mediante</a:t>
            </a:r>
            <a:r>
              <a:rPr lang="es-ES" sz="1800" spc="-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cuatro</a:t>
            </a:r>
            <a:r>
              <a:rPr lang="es-ES" sz="1800" spc="-2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dispositivos,</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que</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entregan una serie de prestaciones para satisfacer necesidades.</a:t>
            </a:r>
            <a:endParaRPr lang="es-CL" sz="1800" dirty="0">
              <a:effectLst/>
              <a:latin typeface="Calibri" panose="020F0502020204030204" pitchFamily="34" charset="0"/>
              <a:ea typeface="Calibri" panose="020F0502020204030204" pitchFamily="34" charset="0"/>
            </a:endParaRPr>
          </a:p>
          <a:p>
            <a:pPr marL="89535">
              <a:lnSpc>
                <a:spcPct val="115000"/>
              </a:lnSpc>
              <a:spcBef>
                <a:spcPts val="965"/>
              </a:spcBef>
              <a:spcAft>
                <a:spcPts val="0"/>
              </a:spcAft>
            </a:pPr>
            <a:r>
              <a:rPr lang="es-ES" sz="1800" dirty="0">
                <a:effectLst/>
                <a:latin typeface="Calibri" panose="020F0502020204030204" pitchFamily="34" charset="0"/>
                <a:ea typeface="Calibri" panose="020F0502020204030204" pitchFamily="34" charset="0"/>
              </a:rPr>
              <a:t>A</a:t>
            </a:r>
            <a:r>
              <a:rPr lang="es-ES" sz="1800" spc="-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continuación,</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se</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detallan</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los</a:t>
            </a:r>
            <a:r>
              <a:rPr lang="es-ES" sz="1800" spc="-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dispositivos</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este</a:t>
            </a:r>
            <a:r>
              <a:rPr lang="es-ES" sz="1800" spc="-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plan</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ejecutados</a:t>
            </a:r>
            <a:r>
              <a:rPr lang="es-ES" sz="1800" spc="-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en</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el</a:t>
            </a:r>
            <a:r>
              <a:rPr lang="es-ES" sz="1800" spc="-25" dirty="0">
                <a:effectLst/>
                <a:latin typeface="Calibri" panose="020F0502020204030204" pitchFamily="34" charset="0"/>
                <a:ea typeface="Calibri" panose="020F0502020204030204" pitchFamily="34" charset="0"/>
              </a:rPr>
              <a:t> </a:t>
            </a:r>
            <a:r>
              <a:rPr lang="es-ES" sz="1800" spc="-25" dirty="0">
                <a:latin typeface="Calibri" panose="020F0502020204030204" pitchFamily="34" charset="0"/>
                <a:ea typeface="Calibri" panose="020F0502020204030204" pitchFamily="34" charset="0"/>
              </a:rPr>
              <a:t>período</a:t>
            </a:r>
            <a:r>
              <a:rPr lang="es-ES" sz="1800" dirty="0">
                <a:effectLst/>
                <a:latin typeface="Calibri" panose="020F0502020204030204" pitchFamily="34" charset="0"/>
                <a:ea typeface="Calibri" panose="020F0502020204030204" pitchFamily="34" charset="0"/>
              </a:rPr>
              <a:t> por región:</a:t>
            </a:r>
            <a:endParaRPr lang="es-CL" sz="1800" dirty="0">
              <a:effectLst/>
              <a:latin typeface="Calibri" panose="020F0502020204030204" pitchFamily="34" charset="0"/>
              <a:ea typeface="Calibri" panose="020F0502020204030204" pitchFamily="34" charset="0"/>
            </a:endParaRPr>
          </a:p>
        </p:txBody>
      </p:sp>
      <p:sp>
        <p:nvSpPr>
          <p:cNvPr id="8" name="Título 1">
            <a:extLst>
              <a:ext uri="{FF2B5EF4-FFF2-40B4-BE49-F238E27FC236}">
                <a16:creationId xmlns:a16="http://schemas.microsoft.com/office/drawing/2014/main" id="{6C299958-52BA-4412-BF7E-64742AAB2E04}"/>
              </a:ext>
            </a:extLst>
          </p:cNvPr>
          <p:cNvSpPr txBox="1">
            <a:spLocks/>
          </p:cNvSpPr>
          <p:nvPr/>
        </p:nvSpPr>
        <p:spPr bwMode="blackWhite">
          <a:xfrm>
            <a:off x="6779387" y="564065"/>
            <a:ext cx="4494998" cy="1134640"/>
          </a:xfrm>
          <a:prstGeom prst="rect">
            <a:avLst/>
          </a:prstGeom>
          <a:solidFill>
            <a:srgbClr val="FFFFFF"/>
          </a:solidFill>
          <a:ln w="31750" cap="sq">
            <a:solidFill>
              <a:srgbClr val="404040"/>
            </a:solidFill>
            <a:miter lim="800000"/>
          </a:ln>
        </p:spPr>
        <p:txBody>
          <a:bodyPr vert="horz" lIns="182880" tIns="182880" rIns="182880" bIns="182880" rtlCol="0" anchor="ctr" anchorCtr="1">
            <a:noAutofit/>
          </a:bodyPr>
          <a:lstStyle>
            <a:lvl1pPr algn="ctr" defTabSz="914400" rtl="0" eaLnBrk="1" latinLnBrk="0" hangingPunct="1">
              <a:lnSpc>
                <a:spcPct val="90000"/>
              </a:lnSpc>
              <a:spcBef>
                <a:spcPct val="0"/>
              </a:spcBef>
              <a:buNone/>
              <a:defRPr sz="2200" kern="1200" cap="all" spc="200" baseline="0">
                <a:solidFill>
                  <a:srgbClr val="262626"/>
                </a:solidFill>
                <a:latin typeface="+mj-lt"/>
                <a:ea typeface="+mj-ea"/>
                <a:cs typeface="+mj-cs"/>
              </a:defRPr>
            </a:lvl1pPr>
          </a:lstStyle>
          <a:p>
            <a:r>
              <a:rPr lang="es-ES" dirty="0"/>
              <a:t>I. PLAN PROTEGE CALLE</a:t>
            </a:r>
            <a:endParaRPr lang="es-CL" dirty="0"/>
          </a:p>
        </p:txBody>
      </p:sp>
    </p:spTree>
    <p:extLst>
      <p:ext uri="{BB962C8B-B14F-4D97-AF65-F5344CB8AC3E}">
        <p14:creationId xmlns:p14="http://schemas.microsoft.com/office/powerpoint/2010/main" val="1923582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EFE319-748B-4F0A-970B-56D61ADC3039}"/>
              </a:ext>
            </a:extLst>
          </p:cNvPr>
          <p:cNvSpPr>
            <a:spLocks noGrp="1"/>
          </p:cNvSpPr>
          <p:nvPr>
            <p:ph type="title"/>
          </p:nvPr>
        </p:nvSpPr>
        <p:spPr>
          <a:xfrm>
            <a:off x="165100" y="173965"/>
            <a:ext cx="5549900" cy="804967"/>
          </a:xfrm>
        </p:spPr>
        <p:txBody>
          <a:bodyPr/>
          <a:lstStyle/>
          <a:p>
            <a:r>
              <a:rPr lang="es-ES" sz="2400" b="1" i="1" u="sng" dirty="0">
                <a:effectLst/>
                <a:uFill>
                  <a:solidFill>
                    <a:srgbClr val="000000"/>
                  </a:solidFill>
                </a:uFill>
                <a:latin typeface="Calibri" panose="020F0502020204030204" pitchFamily="34" charset="0"/>
                <a:ea typeface="Calibri" panose="020F0502020204030204" pitchFamily="34" charset="0"/>
              </a:rPr>
              <a:t>I.PLAN</a:t>
            </a:r>
            <a:r>
              <a:rPr lang="es-ES" sz="2400" b="1" i="1" u="sng" spc="-15" dirty="0">
                <a:effectLst/>
                <a:uFill>
                  <a:solidFill>
                    <a:srgbClr val="000000"/>
                  </a:solidFill>
                </a:uFill>
                <a:latin typeface="Calibri" panose="020F0502020204030204" pitchFamily="34" charset="0"/>
                <a:ea typeface="Calibri" panose="020F0502020204030204" pitchFamily="34" charset="0"/>
              </a:rPr>
              <a:t> </a:t>
            </a:r>
            <a:r>
              <a:rPr lang="es-ES" sz="2400" b="1" i="1" u="sng" dirty="0">
                <a:effectLst/>
                <a:uFill>
                  <a:solidFill>
                    <a:srgbClr val="000000"/>
                  </a:solidFill>
                </a:uFill>
                <a:latin typeface="Calibri" panose="020F0502020204030204" pitchFamily="34" charset="0"/>
                <a:ea typeface="Calibri" panose="020F0502020204030204" pitchFamily="34" charset="0"/>
              </a:rPr>
              <a:t>PROTEGE</a:t>
            </a:r>
            <a:r>
              <a:rPr lang="es-ES" sz="2400" b="1" i="1" u="sng" spc="-25" dirty="0">
                <a:effectLst/>
                <a:uFill>
                  <a:solidFill>
                    <a:srgbClr val="000000"/>
                  </a:solidFill>
                </a:uFill>
                <a:latin typeface="Calibri" panose="020F0502020204030204" pitchFamily="34" charset="0"/>
                <a:ea typeface="Calibri" panose="020F0502020204030204" pitchFamily="34" charset="0"/>
              </a:rPr>
              <a:t> </a:t>
            </a:r>
            <a:r>
              <a:rPr lang="es-ES" sz="2400" b="1" i="1" u="sng" spc="-20" dirty="0">
                <a:effectLst/>
                <a:uFill>
                  <a:solidFill>
                    <a:srgbClr val="000000"/>
                  </a:solidFill>
                </a:uFill>
                <a:latin typeface="Calibri" panose="020F0502020204030204" pitchFamily="34" charset="0"/>
                <a:ea typeface="Calibri" panose="020F0502020204030204" pitchFamily="34" charset="0"/>
              </a:rPr>
              <a:t>CALLE</a:t>
            </a:r>
            <a:endParaRPr lang="es-CL" dirty="0"/>
          </a:p>
        </p:txBody>
      </p:sp>
      <p:graphicFrame>
        <p:nvGraphicFramePr>
          <p:cNvPr id="6" name="Tabla 5">
            <a:extLst>
              <a:ext uri="{FF2B5EF4-FFF2-40B4-BE49-F238E27FC236}">
                <a16:creationId xmlns:a16="http://schemas.microsoft.com/office/drawing/2014/main" id="{D2EC59B3-84A3-C8CE-3F86-DB0F52F7AF2C}"/>
              </a:ext>
            </a:extLst>
          </p:cNvPr>
          <p:cNvGraphicFramePr>
            <a:graphicFrameLocks noGrp="1"/>
          </p:cNvGraphicFramePr>
          <p:nvPr>
            <p:extLst>
              <p:ext uri="{D42A27DB-BD31-4B8C-83A1-F6EECF244321}">
                <p14:modId xmlns:p14="http://schemas.microsoft.com/office/powerpoint/2010/main" val="3886464014"/>
              </p:ext>
            </p:extLst>
          </p:nvPr>
        </p:nvGraphicFramePr>
        <p:xfrm>
          <a:off x="6659754" y="1765114"/>
          <a:ext cx="4980432" cy="2100266"/>
        </p:xfrm>
        <a:graphic>
          <a:graphicData uri="http://schemas.openxmlformats.org/drawingml/2006/table">
            <a:tbl>
              <a:tblPr firstRow="1" firstCol="1" bandRow="1">
                <a:tableStyleId>{5C22544A-7EE6-4342-B048-85BDC9FD1C3A}</a:tableStyleId>
              </a:tblPr>
              <a:tblGrid>
                <a:gridCol w="2490216">
                  <a:extLst>
                    <a:ext uri="{9D8B030D-6E8A-4147-A177-3AD203B41FA5}">
                      <a16:colId xmlns:a16="http://schemas.microsoft.com/office/drawing/2014/main" val="2335170584"/>
                    </a:ext>
                  </a:extLst>
                </a:gridCol>
                <a:gridCol w="2490216">
                  <a:extLst>
                    <a:ext uri="{9D8B030D-6E8A-4147-A177-3AD203B41FA5}">
                      <a16:colId xmlns:a16="http://schemas.microsoft.com/office/drawing/2014/main" val="1098815233"/>
                    </a:ext>
                  </a:extLst>
                </a:gridCol>
              </a:tblGrid>
              <a:tr h="427192">
                <a:tc>
                  <a:txBody>
                    <a:bodyPr/>
                    <a:lstStyle/>
                    <a:p>
                      <a:pPr>
                        <a:lnSpc>
                          <a:spcPct val="115000"/>
                        </a:lnSpc>
                        <a:spcAft>
                          <a:spcPts val="1000"/>
                        </a:spcAft>
                      </a:pPr>
                      <a:r>
                        <a:rPr lang="es-CL" sz="1400" dirty="0">
                          <a:effectLst/>
                        </a:rPr>
                        <a:t>Octavo Concurso Plan Protege Calle 2023, RM Trato Directo</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solidFill>
                            <a:schemeClr val="tx1">
                              <a:lumMod val="85000"/>
                              <a:lumOff val="15000"/>
                            </a:schemeClr>
                          </a:solidFill>
                          <a:effectLst/>
                        </a:rPr>
                        <a:t>Albergue</a:t>
                      </a:r>
                      <a:endParaRPr lang="es-CL" sz="11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14902783"/>
                  </a:ext>
                </a:extLst>
              </a:tr>
              <a:tr h="206662">
                <a:tc>
                  <a:txBody>
                    <a:bodyPr/>
                    <a:lstStyle/>
                    <a:p>
                      <a:pPr>
                        <a:lnSpc>
                          <a:spcPct val="115000"/>
                        </a:lnSpc>
                        <a:spcAft>
                          <a:spcPts val="1000"/>
                        </a:spcAft>
                      </a:pPr>
                      <a:r>
                        <a:rPr lang="es-CL" sz="1400" dirty="0">
                          <a:effectLst/>
                        </a:rPr>
                        <a:t>Comunas</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Santiago, San Miguel, San Joaquín </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1219430"/>
                  </a:ext>
                </a:extLst>
              </a:tr>
              <a:tr h="206662">
                <a:tc>
                  <a:txBody>
                    <a:bodyPr/>
                    <a:lstStyle/>
                    <a:p>
                      <a:pPr>
                        <a:lnSpc>
                          <a:spcPct val="115000"/>
                        </a:lnSpc>
                        <a:spcAft>
                          <a:spcPts val="1000"/>
                        </a:spcAft>
                      </a:pPr>
                      <a:r>
                        <a:rPr lang="es-CL" sz="1400" dirty="0">
                          <a:effectLst/>
                        </a:rPr>
                        <a:t>Fecha de Inicio</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07-08-2023</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99906381"/>
                  </a:ext>
                </a:extLst>
              </a:tr>
              <a:tr h="206662">
                <a:tc>
                  <a:txBody>
                    <a:bodyPr/>
                    <a:lstStyle/>
                    <a:p>
                      <a:pPr>
                        <a:lnSpc>
                          <a:spcPct val="115000"/>
                        </a:lnSpc>
                        <a:spcAft>
                          <a:spcPts val="1000"/>
                        </a:spcAft>
                      </a:pPr>
                      <a:r>
                        <a:rPr lang="es-CL" sz="1400" dirty="0">
                          <a:effectLst/>
                        </a:rPr>
                        <a:t>Fecha de Término</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31-01-2024</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7921522"/>
                  </a:ext>
                </a:extLst>
              </a:tr>
              <a:tr h="206662">
                <a:tc>
                  <a:txBody>
                    <a:bodyPr/>
                    <a:lstStyle/>
                    <a:p>
                      <a:pPr>
                        <a:lnSpc>
                          <a:spcPct val="115000"/>
                        </a:lnSpc>
                        <a:spcAft>
                          <a:spcPts val="1000"/>
                        </a:spcAft>
                      </a:pPr>
                      <a:r>
                        <a:rPr lang="es-CL" sz="1400" dirty="0">
                          <a:effectLst/>
                        </a:rPr>
                        <a:t>Monto asignado</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$96.000.000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8809699"/>
                  </a:ext>
                </a:extLst>
              </a:tr>
              <a:tr h="206662">
                <a:tc>
                  <a:txBody>
                    <a:bodyPr/>
                    <a:lstStyle/>
                    <a:p>
                      <a:pPr>
                        <a:lnSpc>
                          <a:spcPct val="115000"/>
                        </a:lnSpc>
                        <a:spcAft>
                          <a:spcPts val="1000"/>
                        </a:spcAft>
                      </a:pPr>
                      <a:r>
                        <a:rPr lang="es-CL" sz="1400" dirty="0">
                          <a:effectLst/>
                        </a:rPr>
                        <a:t>Cobertura</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40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493341"/>
                  </a:ext>
                </a:extLst>
              </a:tr>
              <a:tr h="206662">
                <a:tc>
                  <a:txBody>
                    <a:bodyPr/>
                    <a:lstStyle/>
                    <a:p>
                      <a:pPr>
                        <a:lnSpc>
                          <a:spcPct val="115000"/>
                        </a:lnSpc>
                        <a:spcAft>
                          <a:spcPts val="1000"/>
                        </a:spcAft>
                      </a:pPr>
                      <a:r>
                        <a:rPr lang="es-CL" sz="1400" dirty="0">
                          <a:effectLst/>
                        </a:rPr>
                        <a:t>Personas atendidas</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149</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3893644"/>
                  </a:ext>
                </a:extLst>
              </a:tr>
            </a:tbl>
          </a:graphicData>
        </a:graphic>
      </p:graphicFrame>
      <p:graphicFrame>
        <p:nvGraphicFramePr>
          <p:cNvPr id="7" name="Tabla 6">
            <a:extLst>
              <a:ext uri="{FF2B5EF4-FFF2-40B4-BE49-F238E27FC236}">
                <a16:creationId xmlns:a16="http://schemas.microsoft.com/office/drawing/2014/main" id="{EF69853E-B6D9-5E59-ACC7-BAC237899777}"/>
              </a:ext>
            </a:extLst>
          </p:cNvPr>
          <p:cNvGraphicFramePr>
            <a:graphicFrameLocks noGrp="1"/>
          </p:cNvGraphicFramePr>
          <p:nvPr/>
        </p:nvGraphicFramePr>
        <p:xfrm>
          <a:off x="381317" y="1782271"/>
          <a:ext cx="4980432" cy="2314770"/>
        </p:xfrm>
        <a:graphic>
          <a:graphicData uri="http://schemas.openxmlformats.org/drawingml/2006/table">
            <a:tbl>
              <a:tblPr firstRow="1" firstCol="1" bandRow="1">
                <a:tableStyleId>{5C22544A-7EE6-4342-B048-85BDC9FD1C3A}</a:tableStyleId>
              </a:tblPr>
              <a:tblGrid>
                <a:gridCol w="2490216">
                  <a:extLst>
                    <a:ext uri="{9D8B030D-6E8A-4147-A177-3AD203B41FA5}">
                      <a16:colId xmlns:a16="http://schemas.microsoft.com/office/drawing/2014/main" val="3403361471"/>
                    </a:ext>
                  </a:extLst>
                </a:gridCol>
                <a:gridCol w="2490216">
                  <a:extLst>
                    <a:ext uri="{9D8B030D-6E8A-4147-A177-3AD203B41FA5}">
                      <a16:colId xmlns:a16="http://schemas.microsoft.com/office/drawing/2014/main" val="388229114"/>
                    </a:ext>
                  </a:extLst>
                </a:gridCol>
              </a:tblGrid>
              <a:tr h="219083">
                <a:tc>
                  <a:txBody>
                    <a:bodyPr/>
                    <a:lstStyle/>
                    <a:p>
                      <a:pPr>
                        <a:lnSpc>
                          <a:spcPct val="115000"/>
                        </a:lnSpc>
                        <a:spcAft>
                          <a:spcPts val="1000"/>
                        </a:spcAft>
                      </a:pPr>
                      <a:r>
                        <a:rPr lang="es-CL" sz="1400" dirty="0">
                          <a:effectLst/>
                        </a:rPr>
                        <a:t>Programa Calle 2023 </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effectLst/>
                        </a:rPr>
                        <a:t> </a:t>
                      </a:r>
                      <a:endParaRPr lang="es-C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93180504"/>
                  </a:ext>
                </a:extLst>
              </a:tr>
              <a:tr h="452867">
                <a:tc>
                  <a:txBody>
                    <a:bodyPr/>
                    <a:lstStyle/>
                    <a:p>
                      <a:pPr>
                        <a:lnSpc>
                          <a:spcPct val="115000"/>
                        </a:lnSpc>
                        <a:spcAft>
                          <a:spcPts val="1000"/>
                        </a:spcAft>
                      </a:pPr>
                      <a:r>
                        <a:rPr lang="es-CL" sz="1400" dirty="0">
                          <a:effectLst/>
                        </a:rPr>
                        <a:t>Comunas</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San Joaquín, Pedro Aguirre Cerda y San Miguel </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61523785"/>
                  </a:ext>
                </a:extLst>
              </a:tr>
              <a:tr h="219083">
                <a:tc>
                  <a:txBody>
                    <a:bodyPr/>
                    <a:lstStyle/>
                    <a:p>
                      <a:pPr>
                        <a:lnSpc>
                          <a:spcPct val="115000"/>
                        </a:lnSpc>
                        <a:spcAft>
                          <a:spcPts val="1000"/>
                        </a:spcAft>
                      </a:pPr>
                      <a:r>
                        <a:rPr lang="es-CL" sz="1400" dirty="0">
                          <a:effectLst/>
                        </a:rPr>
                        <a:t>Fecha de Inicio</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22-01-2024</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9884709"/>
                  </a:ext>
                </a:extLst>
              </a:tr>
              <a:tr h="219083">
                <a:tc>
                  <a:txBody>
                    <a:bodyPr/>
                    <a:lstStyle/>
                    <a:p>
                      <a:pPr>
                        <a:lnSpc>
                          <a:spcPct val="115000"/>
                        </a:lnSpc>
                        <a:spcAft>
                          <a:spcPts val="1000"/>
                        </a:spcAft>
                      </a:pPr>
                      <a:r>
                        <a:rPr lang="es-CL" sz="1400" dirty="0">
                          <a:effectLst/>
                        </a:rPr>
                        <a:t>Fecha de Término</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22-01-2026</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76764949"/>
                  </a:ext>
                </a:extLst>
              </a:tr>
              <a:tr h="219083">
                <a:tc>
                  <a:txBody>
                    <a:bodyPr/>
                    <a:lstStyle/>
                    <a:p>
                      <a:pPr>
                        <a:lnSpc>
                          <a:spcPct val="115000"/>
                        </a:lnSpc>
                        <a:spcAft>
                          <a:spcPts val="1000"/>
                        </a:spcAft>
                      </a:pPr>
                      <a:r>
                        <a:rPr lang="es-CL" sz="1400" dirty="0">
                          <a:effectLst/>
                        </a:rPr>
                        <a:t>Monto asignado</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$104.410.600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0366780"/>
                  </a:ext>
                </a:extLst>
              </a:tr>
              <a:tr h="219083">
                <a:tc>
                  <a:txBody>
                    <a:bodyPr/>
                    <a:lstStyle/>
                    <a:p>
                      <a:pPr>
                        <a:lnSpc>
                          <a:spcPct val="115000"/>
                        </a:lnSpc>
                        <a:spcAft>
                          <a:spcPts val="1000"/>
                        </a:spcAft>
                      </a:pPr>
                      <a:r>
                        <a:rPr lang="es-CL" sz="1400" dirty="0">
                          <a:effectLst/>
                        </a:rPr>
                        <a:t>1ra cuota </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$50.932.000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19010967"/>
                  </a:ext>
                </a:extLst>
              </a:tr>
              <a:tr h="219083">
                <a:tc>
                  <a:txBody>
                    <a:bodyPr/>
                    <a:lstStyle/>
                    <a:p>
                      <a:pPr>
                        <a:lnSpc>
                          <a:spcPct val="115000"/>
                        </a:lnSpc>
                        <a:spcAft>
                          <a:spcPts val="1000"/>
                        </a:spcAft>
                      </a:pPr>
                      <a:r>
                        <a:rPr lang="es-CL" sz="1400" dirty="0">
                          <a:effectLst/>
                        </a:rPr>
                        <a:t>2da cuota </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$53.478.600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4237680"/>
                  </a:ext>
                </a:extLst>
              </a:tr>
              <a:tr h="219083">
                <a:tc>
                  <a:txBody>
                    <a:bodyPr/>
                    <a:lstStyle/>
                    <a:p>
                      <a:pPr>
                        <a:lnSpc>
                          <a:spcPct val="115000"/>
                        </a:lnSpc>
                        <a:spcAft>
                          <a:spcPts val="1000"/>
                        </a:spcAft>
                      </a:pPr>
                      <a:r>
                        <a:rPr lang="es-CL" sz="1400" dirty="0">
                          <a:effectLst/>
                        </a:rPr>
                        <a:t>Cobertura</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40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29429710"/>
                  </a:ext>
                </a:extLst>
              </a:tr>
              <a:tr h="219083">
                <a:tc>
                  <a:txBody>
                    <a:bodyPr/>
                    <a:lstStyle/>
                    <a:p>
                      <a:pPr>
                        <a:lnSpc>
                          <a:spcPct val="115000"/>
                        </a:lnSpc>
                        <a:spcAft>
                          <a:spcPts val="1000"/>
                        </a:spcAft>
                      </a:pPr>
                      <a:r>
                        <a:rPr lang="es-CL" sz="1400" dirty="0">
                          <a:effectLst/>
                        </a:rPr>
                        <a:t>Personas atendidas</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40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88917036"/>
                  </a:ext>
                </a:extLst>
              </a:tr>
            </a:tbl>
          </a:graphicData>
        </a:graphic>
      </p:graphicFrame>
      <p:graphicFrame>
        <p:nvGraphicFramePr>
          <p:cNvPr id="8" name="Tabla 7">
            <a:extLst>
              <a:ext uri="{FF2B5EF4-FFF2-40B4-BE49-F238E27FC236}">
                <a16:creationId xmlns:a16="http://schemas.microsoft.com/office/drawing/2014/main" id="{9A0B184D-BC2F-A568-9717-9C806FB8901C}"/>
              </a:ext>
            </a:extLst>
          </p:cNvPr>
          <p:cNvGraphicFramePr>
            <a:graphicFrameLocks noGrp="1"/>
          </p:cNvGraphicFramePr>
          <p:nvPr/>
        </p:nvGraphicFramePr>
        <p:xfrm>
          <a:off x="381317" y="4399828"/>
          <a:ext cx="4980432" cy="2314770"/>
        </p:xfrm>
        <a:graphic>
          <a:graphicData uri="http://schemas.openxmlformats.org/drawingml/2006/table">
            <a:tbl>
              <a:tblPr firstRow="1" firstCol="1" bandRow="1">
                <a:tableStyleId>{5C22544A-7EE6-4342-B048-85BDC9FD1C3A}</a:tableStyleId>
              </a:tblPr>
              <a:tblGrid>
                <a:gridCol w="2490216">
                  <a:extLst>
                    <a:ext uri="{9D8B030D-6E8A-4147-A177-3AD203B41FA5}">
                      <a16:colId xmlns:a16="http://schemas.microsoft.com/office/drawing/2014/main" val="307557361"/>
                    </a:ext>
                  </a:extLst>
                </a:gridCol>
                <a:gridCol w="2490216">
                  <a:extLst>
                    <a:ext uri="{9D8B030D-6E8A-4147-A177-3AD203B41FA5}">
                      <a16:colId xmlns:a16="http://schemas.microsoft.com/office/drawing/2014/main" val="1002447191"/>
                    </a:ext>
                  </a:extLst>
                </a:gridCol>
              </a:tblGrid>
              <a:tr h="208627">
                <a:tc>
                  <a:txBody>
                    <a:bodyPr/>
                    <a:lstStyle/>
                    <a:p>
                      <a:pPr>
                        <a:lnSpc>
                          <a:spcPct val="115000"/>
                        </a:lnSpc>
                        <a:spcAft>
                          <a:spcPts val="1000"/>
                        </a:spcAft>
                      </a:pPr>
                      <a:r>
                        <a:rPr lang="es-CL" sz="1400" dirty="0">
                          <a:effectLst/>
                        </a:rPr>
                        <a:t>Programa Calle 2023 II</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a:effectLst/>
                        </a:rPr>
                        <a:t> </a:t>
                      </a:r>
                      <a:endParaRPr lang="es-CL"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370391"/>
                  </a:ext>
                </a:extLst>
              </a:tr>
              <a:tr h="431253">
                <a:tc>
                  <a:txBody>
                    <a:bodyPr/>
                    <a:lstStyle/>
                    <a:p>
                      <a:pPr>
                        <a:lnSpc>
                          <a:spcPct val="115000"/>
                        </a:lnSpc>
                        <a:spcAft>
                          <a:spcPts val="1000"/>
                        </a:spcAft>
                      </a:pPr>
                      <a:r>
                        <a:rPr lang="es-CL" sz="1400" dirty="0">
                          <a:effectLst/>
                        </a:rPr>
                        <a:t>Comunas</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San Ramón, La Granja y La Cisterna </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4665403"/>
                  </a:ext>
                </a:extLst>
              </a:tr>
              <a:tr h="208627">
                <a:tc>
                  <a:txBody>
                    <a:bodyPr/>
                    <a:lstStyle/>
                    <a:p>
                      <a:pPr>
                        <a:lnSpc>
                          <a:spcPct val="115000"/>
                        </a:lnSpc>
                        <a:spcAft>
                          <a:spcPts val="1000"/>
                        </a:spcAft>
                      </a:pPr>
                      <a:r>
                        <a:rPr lang="es-CL" sz="1400" dirty="0">
                          <a:effectLst/>
                        </a:rPr>
                        <a:t>Fecha de Inicio</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22-01-2024</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75085686"/>
                  </a:ext>
                </a:extLst>
              </a:tr>
              <a:tr h="208627">
                <a:tc>
                  <a:txBody>
                    <a:bodyPr/>
                    <a:lstStyle/>
                    <a:p>
                      <a:pPr>
                        <a:lnSpc>
                          <a:spcPct val="115000"/>
                        </a:lnSpc>
                        <a:spcAft>
                          <a:spcPts val="1000"/>
                        </a:spcAft>
                      </a:pPr>
                      <a:r>
                        <a:rPr lang="es-CL" sz="1400" dirty="0">
                          <a:effectLst/>
                        </a:rPr>
                        <a:t>Fecha de Término</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22-01-2026</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3761384"/>
                  </a:ext>
                </a:extLst>
              </a:tr>
              <a:tr h="208627">
                <a:tc>
                  <a:txBody>
                    <a:bodyPr/>
                    <a:lstStyle/>
                    <a:p>
                      <a:pPr>
                        <a:lnSpc>
                          <a:spcPct val="115000"/>
                        </a:lnSpc>
                        <a:spcAft>
                          <a:spcPts val="1000"/>
                        </a:spcAft>
                      </a:pPr>
                      <a:r>
                        <a:rPr lang="es-CL" sz="1400" dirty="0">
                          <a:effectLst/>
                        </a:rPr>
                        <a:t>Monto asignado</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$104.410.600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667349"/>
                  </a:ext>
                </a:extLst>
              </a:tr>
              <a:tr h="208627">
                <a:tc>
                  <a:txBody>
                    <a:bodyPr/>
                    <a:lstStyle/>
                    <a:p>
                      <a:pPr>
                        <a:lnSpc>
                          <a:spcPct val="115000"/>
                        </a:lnSpc>
                        <a:spcAft>
                          <a:spcPts val="1000"/>
                        </a:spcAft>
                      </a:pPr>
                      <a:r>
                        <a:rPr lang="es-CL" sz="1400" dirty="0">
                          <a:effectLst/>
                        </a:rPr>
                        <a:t>1ra cuota </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$50.932.000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252340"/>
                  </a:ext>
                </a:extLst>
              </a:tr>
              <a:tr h="208627">
                <a:tc>
                  <a:txBody>
                    <a:bodyPr/>
                    <a:lstStyle/>
                    <a:p>
                      <a:pPr>
                        <a:lnSpc>
                          <a:spcPct val="115000"/>
                        </a:lnSpc>
                        <a:spcAft>
                          <a:spcPts val="1000"/>
                        </a:spcAft>
                      </a:pPr>
                      <a:r>
                        <a:rPr lang="es-CL" sz="1400" dirty="0">
                          <a:effectLst/>
                        </a:rPr>
                        <a:t>2da cuota </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$53.478.600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5850292"/>
                  </a:ext>
                </a:extLst>
              </a:tr>
              <a:tr h="208627">
                <a:tc>
                  <a:txBody>
                    <a:bodyPr/>
                    <a:lstStyle/>
                    <a:p>
                      <a:pPr>
                        <a:lnSpc>
                          <a:spcPct val="115000"/>
                        </a:lnSpc>
                        <a:spcAft>
                          <a:spcPts val="1000"/>
                        </a:spcAft>
                      </a:pPr>
                      <a:r>
                        <a:rPr lang="es-CL" sz="1400" dirty="0">
                          <a:effectLst/>
                        </a:rPr>
                        <a:t>Cobertura</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40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482793"/>
                  </a:ext>
                </a:extLst>
              </a:tr>
              <a:tr h="208627">
                <a:tc>
                  <a:txBody>
                    <a:bodyPr/>
                    <a:lstStyle/>
                    <a:p>
                      <a:pPr>
                        <a:lnSpc>
                          <a:spcPct val="115000"/>
                        </a:lnSpc>
                        <a:spcAft>
                          <a:spcPts val="1000"/>
                        </a:spcAft>
                      </a:pPr>
                      <a:r>
                        <a:rPr lang="es-CL" sz="1400" dirty="0">
                          <a:effectLst/>
                        </a:rPr>
                        <a:t>Personas atendidas</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s-CL" sz="1400" dirty="0">
                          <a:effectLst/>
                        </a:rPr>
                        <a:t>40</a:t>
                      </a:r>
                      <a:endParaRPr lang="es-CL"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1047023"/>
                  </a:ext>
                </a:extLst>
              </a:tr>
            </a:tbl>
          </a:graphicData>
        </a:graphic>
      </p:graphicFrame>
      <p:sp>
        <p:nvSpPr>
          <p:cNvPr id="10" name="CuadroTexto 9">
            <a:extLst>
              <a:ext uri="{FF2B5EF4-FFF2-40B4-BE49-F238E27FC236}">
                <a16:creationId xmlns:a16="http://schemas.microsoft.com/office/drawing/2014/main" id="{6C5B7E61-1049-2A2F-BCC9-C6FB266AC1EE}"/>
              </a:ext>
            </a:extLst>
          </p:cNvPr>
          <p:cNvSpPr txBox="1"/>
          <p:nvPr/>
        </p:nvSpPr>
        <p:spPr>
          <a:xfrm>
            <a:off x="6659754" y="1308100"/>
            <a:ext cx="4816474" cy="369332"/>
          </a:xfrm>
          <a:prstGeom prst="rect">
            <a:avLst/>
          </a:prstGeom>
          <a:noFill/>
        </p:spPr>
        <p:txBody>
          <a:bodyPr wrap="square" rtlCol="0">
            <a:spAutoFit/>
          </a:bodyPr>
          <a:lstStyle/>
          <a:p>
            <a:r>
              <a:rPr lang="es-CL" b="1" u="sng" dirty="0"/>
              <a:t>REGIÓN METROPOLITANA</a:t>
            </a:r>
          </a:p>
        </p:txBody>
      </p:sp>
      <p:sp>
        <p:nvSpPr>
          <p:cNvPr id="11" name="CuadroTexto 10">
            <a:extLst>
              <a:ext uri="{FF2B5EF4-FFF2-40B4-BE49-F238E27FC236}">
                <a16:creationId xmlns:a16="http://schemas.microsoft.com/office/drawing/2014/main" id="{32A6F75F-74B8-ECA7-7D10-850526E2FCE3}"/>
              </a:ext>
            </a:extLst>
          </p:cNvPr>
          <p:cNvSpPr txBox="1"/>
          <p:nvPr/>
        </p:nvSpPr>
        <p:spPr>
          <a:xfrm>
            <a:off x="381317" y="1308100"/>
            <a:ext cx="3708083" cy="369332"/>
          </a:xfrm>
          <a:prstGeom prst="rect">
            <a:avLst/>
          </a:prstGeom>
          <a:noFill/>
        </p:spPr>
        <p:txBody>
          <a:bodyPr wrap="square" rtlCol="0">
            <a:spAutoFit/>
          </a:bodyPr>
          <a:lstStyle/>
          <a:p>
            <a:r>
              <a:rPr lang="es-CL" b="1" u="sng" dirty="0"/>
              <a:t>REGIÓN METROPOLITANA</a:t>
            </a:r>
          </a:p>
        </p:txBody>
      </p:sp>
      <p:pic>
        <p:nvPicPr>
          <p:cNvPr id="12" name="Imagen 11">
            <a:extLst>
              <a:ext uri="{FF2B5EF4-FFF2-40B4-BE49-F238E27FC236}">
                <a16:creationId xmlns:a16="http://schemas.microsoft.com/office/drawing/2014/main" id="{83E9194F-A93D-D6F3-261B-3677E0BFC877}"/>
              </a:ext>
            </a:extLst>
          </p:cNvPr>
          <p:cNvPicPr>
            <a:picLocks noChangeAspect="1"/>
          </p:cNvPicPr>
          <p:nvPr/>
        </p:nvPicPr>
        <p:blipFill>
          <a:blip r:embed="rId2"/>
          <a:stretch>
            <a:fillRect/>
          </a:stretch>
        </p:blipFill>
        <p:spPr>
          <a:xfrm>
            <a:off x="10482566" y="117460"/>
            <a:ext cx="1544334" cy="663535"/>
          </a:xfrm>
          <a:prstGeom prst="rect">
            <a:avLst/>
          </a:prstGeom>
        </p:spPr>
      </p:pic>
      <p:sp>
        <p:nvSpPr>
          <p:cNvPr id="4" name="Marcador de contenido 3">
            <a:extLst>
              <a:ext uri="{FF2B5EF4-FFF2-40B4-BE49-F238E27FC236}">
                <a16:creationId xmlns:a16="http://schemas.microsoft.com/office/drawing/2014/main" id="{402A6DC4-B094-471F-99D8-3C5E3884D62B}"/>
              </a:ext>
            </a:extLst>
          </p:cNvPr>
          <p:cNvSpPr>
            <a:spLocks noGrp="1"/>
          </p:cNvSpPr>
          <p:nvPr>
            <p:ph idx="1"/>
          </p:nvPr>
        </p:nvSpPr>
        <p:spPr/>
        <p:txBody>
          <a:bodyPr/>
          <a:lstStyle/>
          <a:p>
            <a:endParaRPr lang="es-CL" dirty="0"/>
          </a:p>
        </p:txBody>
      </p:sp>
    </p:spTree>
    <p:extLst>
      <p:ext uri="{BB962C8B-B14F-4D97-AF65-F5344CB8AC3E}">
        <p14:creationId xmlns:p14="http://schemas.microsoft.com/office/powerpoint/2010/main" val="3827357616"/>
      </p:ext>
    </p:extLst>
  </p:cSld>
  <p:clrMapOvr>
    <a:masterClrMapping/>
  </p:clrMapOvr>
</p:sld>
</file>

<file path=ppt/theme/theme1.xml><?xml version="1.0" encoding="utf-8"?>
<a:theme xmlns:a="http://schemas.openxmlformats.org/drawingml/2006/main" name="Paquet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Paquete</Template>
  <TotalTime>24077</TotalTime>
  <Words>2676</Words>
  <Application>Microsoft Office PowerPoint</Application>
  <PresentationFormat>Panorámica</PresentationFormat>
  <Paragraphs>319</Paragraphs>
  <Slides>22</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22</vt:i4>
      </vt:variant>
    </vt:vector>
  </HeadingPairs>
  <TitlesOfParts>
    <vt:vector size="27" baseType="lpstr">
      <vt:lpstr>Arial</vt:lpstr>
      <vt:lpstr>Calibri</vt:lpstr>
      <vt:lpstr>Gill Sans MT</vt:lpstr>
      <vt:lpstr>Symbol</vt:lpstr>
      <vt:lpstr>Paquete</vt:lpstr>
      <vt:lpstr>Memoria anual gestión 2024 - 2025</vt:lpstr>
      <vt:lpstr>VISIÓN</vt:lpstr>
      <vt:lpstr>MISIÓN</vt:lpstr>
      <vt:lpstr>PRESENTACIÓN</vt:lpstr>
      <vt:lpstr>    Los enfoques que sostienen nuestra intervención   </vt:lpstr>
      <vt:lpstr>ÁREAS DE ACCIÓN</vt:lpstr>
      <vt:lpstr>ÁREAS DE ACCIÓN</vt:lpstr>
      <vt:lpstr>PRIMERA PARTE</vt:lpstr>
      <vt:lpstr>I.PLAN PROTEGE CALLE</vt:lpstr>
      <vt:lpstr>I.PLAN PROTEGE CALLE </vt:lpstr>
      <vt:lpstr>I.PLAN PROTEGE CALLE </vt:lpstr>
      <vt:lpstr>II. CENTROS TEMPORALES PARA LA SUPERACIÓN </vt:lpstr>
      <vt:lpstr>II. CENTROS TEMPORALES PARA LA SUPERACIÓN </vt:lpstr>
      <vt:lpstr>II. CENTROS TEMPORALES PARA LA SUPERACIÓN </vt:lpstr>
      <vt:lpstr>II. CENTROS TEMPORALES PARA LA SUPERACIÓN </vt:lpstr>
      <vt:lpstr>II. CENTROS TEMPORALES PARA LA SUPERACIÓN </vt:lpstr>
      <vt:lpstr>A continuación, se detallan los dispositivos para la superación ejecutados en el año 2022 por región: </vt:lpstr>
      <vt:lpstr>A continuación, se detallan los dispositivos para la superación ejecutados en el año 2022 por región: </vt:lpstr>
      <vt:lpstr>A continuación, se detallan los dispositivos para la superación ejecutados en el año 2022 por región: </vt:lpstr>
      <vt:lpstr>A continuación, se detallan los dispositivos para la superación ejecutados en el año 2022 por región: </vt:lpstr>
      <vt:lpstr>III. PROGRAMA RED CALLE NNAsc</vt:lpstr>
      <vt:lpstr>CONSIDERACIONES GENERALES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Memoria anual gestión 2023 - 2024</dc:title>
  <dc:creator>PAMELA ORELLANA</dc:creator>
  <cp:lastModifiedBy>Soledad Bustamante</cp:lastModifiedBy>
  <cp:revision>69</cp:revision>
  <dcterms:created xsi:type="dcterms:W3CDTF">2024-07-01T03:07:01Z</dcterms:created>
  <dcterms:modified xsi:type="dcterms:W3CDTF">2025-09-02T21:39:34Z</dcterms:modified>
</cp:coreProperties>
</file>